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53"/>
  </p:notesMasterIdLst>
  <p:sldIdLst>
    <p:sldId id="548" r:id="rId2"/>
    <p:sldId id="454" r:id="rId3"/>
    <p:sldId id="500" r:id="rId4"/>
    <p:sldId id="501" r:id="rId5"/>
    <p:sldId id="503" r:id="rId6"/>
    <p:sldId id="504" r:id="rId7"/>
    <p:sldId id="505" r:id="rId8"/>
    <p:sldId id="506" r:id="rId9"/>
    <p:sldId id="262" r:id="rId10"/>
    <p:sldId id="449" r:id="rId11"/>
    <p:sldId id="507" r:id="rId12"/>
    <p:sldId id="508" r:id="rId13"/>
    <p:sldId id="509" r:id="rId14"/>
    <p:sldId id="510" r:id="rId15"/>
    <p:sldId id="511" r:id="rId16"/>
    <p:sldId id="512" r:id="rId17"/>
    <p:sldId id="515" r:id="rId18"/>
    <p:sldId id="516" r:id="rId19"/>
    <p:sldId id="517" r:id="rId20"/>
    <p:sldId id="513" r:id="rId21"/>
    <p:sldId id="519" r:id="rId22"/>
    <p:sldId id="518" r:id="rId23"/>
    <p:sldId id="520" r:id="rId24"/>
    <p:sldId id="521" r:id="rId25"/>
    <p:sldId id="522" r:id="rId26"/>
    <p:sldId id="523" r:id="rId27"/>
    <p:sldId id="525" r:id="rId28"/>
    <p:sldId id="526" r:id="rId29"/>
    <p:sldId id="527" r:id="rId30"/>
    <p:sldId id="528" r:id="rId31"/>
    <p:sldId id="529" r:id="rId32"/>
    <p:sldId id="530" r:id="rId33"/>
    <p:sldId id="531" r:id="rId34"/>
    <p:sldId id="535" r:id="rId35"/>
    <p:sldId id="539" r:id="rId36"/>
    <p:sldId id="532" r:id="rId37"/>
    <p:sldId id="533" r:id="rId38"/>
    <p:sldId id="534" r:id="rId39"/>
    <p:sldId id="540" r:id="rId40"/>
    <p:sldId id="541" r:id="rId41"/>
    <p:sldId id="542" r:id="rId42"/>
    <p:sldId id="543" r:id="rId43"/>
    <p:sldId id="536" r:id="rId44"/>
    <p:sldId id="537" r:id="rId45"/>
    <p:sldId id="538" r:id="rId46"/>
    <p:sldId id="544" r:id="rId47"/>
    <p:sldId id="545" r:id="rId48"/>
    <p:sldId id="546" r:id="rId49"/>
    <p:sldId id="547" r:id="rId50"/>
    <p:sldId id="524" r:id="rId51"/>
    <p:sldId id="499" r:id="rId5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49" autoAdjust="0"/>
    <p:restoredTop sz="94694"/>
  </p:normalViewPr>
  <p:slideViewPr>
    <p:cSldViewPr snapToGrid="0" snapToObjects="1">
      <p:cViewPr varScale="1">
        <p:scale>
          <a:sx n="121" d="100"/>
          <a:sy n="121" d="100"/>
        </p:scale>
        <p:origin x="190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[Mandatory Slide]</a:t>
            </a: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ACTION</a:t>
            </a:r>
            <a:r>
              <a:rPr lang="en-US"/>
              <a:t>: Adjust title, name, info, etc.</a:t>
            </a:r>
            <a:endParaRPr/>
          </a:p>
        </p:txBody>
      </p:sp>
      <p:sp>
        <p:nvSpPr>
          <p:cNvPr id="68" name="Google Shape;6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054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565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a:t>
            </a:fld>
            <a:endParaRPr lang="en-US"/>
          </a:p>
        </p:txBody>
      </p:sp>
    </p:spTree>
    <p:extLst>
      <p:ext uri="{BB962C8B-B14F-4D97-AF65-F5344CB8AC3E}">
        <p14:creationId xmlns:p14="http://schemas.microsoft.com/office/powerpoint/2010/main" val="18629846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1906" y="385645"/>
            <a:ext cx="6598259" cy="90805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479948" y="4756151"/>
            <a:ext cx="3092053" cy="1336675"/>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3F3F3F"/>
              </a:buClr>
              <a:buSzPts val="2400"/>
              <a:buFont typeface="Helvetica Neue Light"/>
              <a:buNone/>
              <a:defRPr/>
            </a:lvl1pPr>
            <a:lvl2pPr marL="685800" lvl="1" indent="-257175" algn="l">
              <a:lnSpc>
                <a:spcPct val="90000"/>
              </a:lnSpc>
              <a:spcBef>
                <a:spcPts val="375"/>
              </a:spcBef>
              <a:spcAft>
                <a:spcPts val="0"/>
              </a:spcAft>
              <a:buClr>
                <a:srgbClr val="3F3F3F"/>
              </a:buClr>
              <a:buSzPts val="1800"/>
              <a:buChar char="•"/>
              <a:defRPr/>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984556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9">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9">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10">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terraform.io/docs/configuration-0-11/interpolation.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terraform.io/docs/configuration-0-11/interpolation.html#join-delim-list-" TargetMode="External"/><Relationship Id="rId2" Type="http://schemas.openxmlformats.org/officeDocument/2006/relationships/hyperlink" Target="https://www.terraform.io/docs/configuration-0-11/interpolation.html#contains-list-element-" TargetMode="External"/><Relationship Id="rId1" Type="http://schemas.openxmlformats.org/officeDocument/2006/relationships/slideLayout" Target="../slideLayouts/slideLayout2.xml"/><Relationship Id="rId5" Type="http://schemas.openxmlformats.org/officeDocument/2006/relationships/hyperlink" Target="https://www.terraform.io/docs/configuration-0-11/interpolation.html#join-quot-quot-var-ami_list-" TargetMode="External"/><Relationship Id="rId4" Type="http://schemas.openxmlformats.org/officeDocument/2006/relationships/hyperlink" Target="https://www.terraform.io/docs/configuration-0-11/interpolation.html#join-quot-quot-aws_instance-foo-id-"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terraform.io/docs/configuration-0-11/interpolation.html#timestamp-" TargetMode="External"/><Relationship Id="rId2" Type="http://schemas.openxmlformats.org/officeDocument/2006/relationships/hyperlink" Target="https://www.terraform.io/docs/configuration-0-11/interpolation.html#rsadecrypt-string-key-" TargetMode="External"/><Relationship Id="rId1" Type="http://schemas.openxmlformats.org/officeDocument/2006/relationships/slideLayout" Target="../slideLayouts/slideLayout2.xml"/><Relationship Id="rId4" Type="http://schemas.openxmlformats.org/officeDocument/2006/relationships/hyperlink" Target="https://www.terraform.io/docs/configuration-0-11/resources.html#ignore-change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terraform.io/docs/configuration-0-11/interpolation.html#lookup-map-key-default-"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s3-us-west-2.amazonaws.com/cloudformation-templates-us-west-2/Rails_Multi_AZ.template" TargetMode="External"/><Relationship Id="rId2" Type="http://schemas.openxmlformats.org/officeDocument/2006/relationships/hyperlink" Target="https://s3-us-west-2.amazonaws.com/cloudformation-templates-us-west-2/LAMP_Single_Instance.template" TargetMode="External"/><Relationship Id="rId1" Type="http://schemas.openxmlformats.org/officeDocument/2006/relationships/slideLayout" Target="../slideLayouts/slideLayout2.xml"/><Relationship Id="rId6" Type="http://schemas.openxmlformats.org/officeDocument/2006/relationships/hyperlink" Target="https://s3-us-west-2.amazonaws.com/cloudformation-templates-us-west-2/IAM_Users_Groups_and_Policies.template" TargetMode="External"/><Relationship Id="rId5" Type="http://schemas.openxmlformats.org/officeDocument/2006/relationships/hyperlink" Target="https://s3-us-west-2.amazonaws.com/cloudformation-templates-us-west-2/EIP_With_Association.template" TargetMode="External"/><Relationship Id="rId4" Type="http://schemas.openxmlformats.org/officeDocument/2006/relationships/hyperlink" Target="https://s3-us-west-2.amazonaws.com/cloudformation-templates-us-west-2/LAMP_Multi_AZ.templat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p:nvPr/>
        </p:nvSpPr>
        <p:spPr>
          <a:xfrm>
            <a:off x="520763" y="1064438"/>
            <a:ext cx="5589450" cy="1469925"/>
          </a:xfrm>
          <a:prstGeom prst="rect">
            <a:avLst/>
          </a:prstGeom>
          <a:noFill/>
          <a:ln>
            <a:noFill/>
          </a:ln>
        </p:spPr>
        <p:txBody>
          <a:bodyPr spcFirstLastPara="1" wrap="square" lIns="68569" tIns="34275" rIns="68569" bIns="34275" anchor="t" anchorCtr="0">
            <a:noAutofit/>
          </a:bodyPr>
          <a:lstStyle/>
          <a:p>
            <a:pPr>
              <a:buClr>
                <a:srgbClr val="000000"/>
              </a:buClr>
              <a:buSzPts val="6000"/>
            </a:pPr>
            <a:r>
              <a:rPr lang="en-US" sz="4500" b="1" dirty="0">
                <a:solidFill>
                  <a:srgbClr val="F17E3A"/>
                </a:solidFill>
                <a:latin typeface="Calibri"/>
                <a:ea typeface="Calibri"/>
                <a:cs typeface="Calibri"/>
                <a:sym typeface="Calibri"/>
              </a:rPr>
              <a:t>AWS Intensive</a:t>
            </a:r>
            <a:endParaRPr sz="4500" b="1" dirty="0">
              <a:solidFill>
                <a:srgbClr val="F17E3A"/>
              </a:solidFill>
              <a:latin typeface="Calibri"/>
              <a:ea typeface="Calibri"/>
              <a:cs typeface="Calibri"/>
              <a:sym typeface="Calibri"/>
            </a:endParaRPr>
          </a:p>
        </p:txBody>
      </p:sp>
      <p:sp>
        <p:nvSpPr>
          <p:cNvPr id="71" name="Google Shape;71;p16"/>
          <p:cNvSpPr txBox="1"/>
          <p:nvPr/>
        </p:nvSpPr>
        <p:spPr>
          <a:xfrm>
            <a:off x="1782169" y="1931344"/>
            <a:ext cx="3487500" cy="649800"/>
          </a:xfrm>
          <a:prstGeom prst="rect">
            <a:avLst/>
          </a:prstGeom>
          <a:noFill/>
          <a:ln>
            <a:noFill/>
          </a:ln>
        </p:spPr>
        <p:txBody>
          <a:bodyPr spcFirstLastPara="1" wrap="square" lIns="68569" tIns="34275" rIns="68569" bIns="34275" anchor="t" anchorCtr="0">
            <a:noAutofit/>
          </a:bodyPr>
          <a:lstStyle/>
          <a:p>
            <a:pPr>
              <a:buClr>
                <a:schemeClr val="dk1"/>
              </a:buClr>
              <a:buSzPts val="6000"/>
            </a:pPr>
            <a:r>
              <a:rPr lang="en-US" sz="4500" b="1">
                <a:solidFill>
                  <a:srgbClr val="F17E3A"/>
                </a:solidFill>
                <a:latin typeface="Calibri"/>
                <a:ea typeface="Calibri"/>
                <a:cs typeface="Calibri"/>
                <a:sym typeface="Calibri"/>
              </a:rPr>
              <a:t>WELCOME!</a:t>
            </a:r>
            <a:endParaRPr sz="4500" b="1">
              <a:solidFill>
                <a:srgbClr val="F17E3A"/>
              </a:solidFill>
              <a:latin typeface="Calibri"/>
              <a:ea typeface="Calibri"/>
              <a:cs typeface="Calibri"/>
              <a:sym typeface="Calibri"/>
            </a:endParaRPr>
          </a:p>
          <a:p>
            <a:pPr>
              <a:buClr>
                <a:srgbClr val="000000"/>
              </a:buClr>
              <a:buSzPts val="1800"/>
            </a:pPr>
            <a:endParaRPr sz="2250"/>
          </a:p>
        </p:txBody>
      </p:sp>
      <p:sp>
        <p:nvSpPr>
          <p:cNvPr id="72" name="Google Shape;72;p16"/>
          <p:cNvSpPr txBox="1"/>
          <p:nvPr/>
        </p:nvSpPr>
        <p:spPr>
          <a:xfrm>
            <a:off x="1033931" y="4647656"/>
            <a:ext cx="3655800" cy="788175"/>
          </a:xfrm>
          <a:prstGeom prst="rect">
            <a:avLst/>
          </a:prstGeom>
          <a:noFill/>
          <a:ln>
            <a:noFill/>
          </a:ln>
        </p:spPr>
        <p:txBody>
          <a:bodyPr spcFirstLastPara="1" wrap="square" lIns="68569" tIns="68569" rIns="68569" bIns="68569" anchor="t" anchorCtr="0">
            <a:noAutofit/>
          </a:bodyPr>
          <a:lstStyle/>
          <a:p>
            <a:pPr>
              <a:buClr>
                <a:schemeClr val="dk1"/>
              </a:buClr>
              <a:buSzPts val="1100"/>
            </a:pPr>
            <a:r>
              <a:rPr lang="en-US" sz="2250" dirty="0">
                <a:solidFill>
                  <a:schemeClr val="dk1"/>
                </a:solidFill>
                <a:latin typeface="Calibri"/>
                <a:ea typeface="Calibri"/>
                <a:cs typeface="Calibri"/>
                <a:sym typeface="Calibri"/>
              </a:rPr>
              <a:t>Fernando Pombeiro</a:t>
            </a:r>
            <a:endParaRPr sz="2250" dirty="0">
              <a:solidFill>
                <a:schemeClr val="dk1"/>
              </a:solidFill>
              <a:latin typeface="Calibri"/>
              <a:ea typeface="Calibri"/>
              <a:cs typeface="Calibri"/>
              <a:sym typeface="Calibri"/>
            </a:endParaRPr>
          </a:p>
          <a:p>
            <a:pPr>
              <a:buClr>
                <a:schemeClr val="dk1"/>
              </a:buClr>
              <a:buSzPts val="1100"/>
            </a:pPr>
            <a:endParaRPr sz="2250" dirty="0">
              <a:solidFill>
                <a:schemeClr val="dk1"/>
              </a:solidFill>
              <a:latin typeface="Calibri"/>
              <a:ea typeface="Calibri"/>
              <a:cs typeface="Calibri"/>
              <a:sym typeface="Calibri"/>
            </a:endParaRPr>
          </a:p>
          <a:p>
            <a:endParaRPr sz="225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5369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Terraform</a:t>
            </a:r>
            <a:endParaRPr dirty="0"/>
          </a:p>
        </p:txBody>
      </p:sp>
      <p:sp>
        <p:nvSpPr>
          <p:cNvPr id="115" name="Shape 115"/>
          <p:cNvSpPr txBox="1">
            <a:spLocks noGrp="1"/>
          </p:cNvSpPr>
          <p:nvPr>
            <p:ph type="body" idx="1"/>
          </p:nvPr>
        </p:nvSpPr>
        <p:spPr>
          <a:xfrm>
            <a:off x="76200" y="1323004"/>
            <a:ext cx="8991600" cy="5077796"/>
          </a:xfrm>
          <a:prstGeom prst="rect">
            <a:avLst/>
          </a:prstGeom>
        </p:spPr>
        <p:txBody>
          <a:bodyPr lIns="91425" tIns="91425" rIns="91425" bIns="91425" anchor="t" anchorCtr="0">
            <a:noAutofit/>
          </a:bodyPr>
          <a:lstStyle/>
          <a:p>
            <a:pPr>
              <a:spcBef>
                <a:spcPts val="0"/>
              </a:spcBef>
            </a:pPr>
            <a:r>
              <a:rPr lang="en-US" dirty="0"/>
              <a:t> There are three basic parts to every terraform deployment (and military operations, interestingly enough) :</a:t>
            </a:r>
          </a:p>
          <a:p>
            <a:pPr lvl="1">
              <a:spcBef>
                <a:spcPts val="0"/>
              </a:spcBef>
            </a:pPr>
            <a:r>
              <a:rPr lang="en-US" b="1" dirty="0"/>
              <a:t> Create(Write)</a:t>
            </a:r>
            <a:r>
              <a:rPr lang="en-US" dirty="0"/>
              <a:t>: The part where you write the .</a:t>
            </a:r>
            <a:r>
              <a:rPr lang="en-US" dirty="0" err="1"/>
              <a:t>tf</a:t>
            </a:r>
            <a:r>
              <a:rPr lang="en-US" dirty="0"/>
              <a:t> file (JSON structured). </a:t>
            </a:r>
          </a:p>
          <a:p>
            <a:pPr lvl="1">
              <a:spcBef>
                <a:spcPts val="0"/>
              </a:spcBef>
            </a:pPr>
            <a:endParaRPr lang="en-US" dirty="0"/>
          </a:p>
          <a:p>
            <a:pPr lvl="1">
              <a:spcBef>
                <a:spcPts val="0"/>
              </a:spcBef>
            </a:pPr>
            <a:r>
              <a:rPr lang="en-US" dirty="0"/>
              <a:t> </a:t>
            </a:r>
            <a:r>
              <a:rPr lang="en-US" b="1" dirty="0"/>
              <a:t>Plan</a:t>
            </a:r>
            <a:r>
              <a:rPr lang="en-US" dirty="0"/>
              <a:t>: Preview the changes that you want to make to your stack before they are applied (also checks and </a:t>
            </a:r>
            <a:r>
              <a:rPr lang="en-US" dirty="0" err="1"/>
              <a:t>lints</a:t>
            </a:r>
            <a:r>
              <a:rPr lang="en-US" dirty="0"/>
              <a:t> your .</a:t>
            </a:r>
            <a:r>
              <a:rPr lang="en-US" dirty="0" err="1"/>
              <a:t>tf</a:t>
            </a:r>
            <a:r>
              <a:rPr lang="en-US" dirty="0"/>
              <a:t> file)</a:t>
            </a:r>
          </a:p>
          <a:p>
            <a:pPr lvl="1">
              <a:spcBef>
                <a:spcPts val="0"/>
              </a:spcBef>
            </a:pPr>
            <a:endParaRPr lang="en-US" dirty="0"/>
          </a:p>
          <a:p>
            <a:pPr lvl="1">
              <a:spcBef>
                <a:spcPts val="0"/>
              </a:spcBef>
            </a:pPr>
            <a:r>
              <a:rPr lang="en-US" b="1" dirty="0"/>
              <a:t>Execute (Apply):</a:t>
            </a:r>
            <a:r>
              <a:rPr lang="en-US" dirty="0"/>
              <a:t> Obvious- this is where you make the changes/deletions/updates to your stack.</a:t>
            </a:r>
            <a:endParaRPr lang="en-US" b="1" dirty="0"/>
          </a:p>
          <a:p>
            <a:pPr marL="603250" lvl="1" indent="0">
              <a:spcBef>
                <a:spcPts val="0"/>
              </a:spcBef>
              <a:buNone/>
            </a:pPr>
            <a:endParaRPr lang="en-US" b="1" dirty="0"/>
          </a:p>
        </p:txBody>
      </p:sp>
    </p:spTree>
    <p:extLst>
      <p:ext uri="{BB962C8B-B14F-4D97-AF65-F5344CB8AC3E}">
        <p14:creationId xmlns:p14="http://schemas.microsoft.com/office/powerpoint/2010/main" val="1827697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C0906-5699-C447-98D1-80856B954975}"/>
              </a:ext>
            </a:extLst>
          </p:cNvPr>
          <p:cNvSpPr>
            <a:spLocks noGrp="1"/>
          </p:cNvSpPr>
          <p:nvPr>
            <p:ph type="title"/>
          </p:nvPr>
        </p:nvSpPr>
        <p:spPr/>
        <p:txBody>
          <a:bodyPr/>
          <a:lstStyle/>
          <a:p>
            <a:r>
              <a:rPr lang="en-US" dirty="0"/>
              <a:t>Terraform working in a team</a:t>
            </a:r>
          </a:p>
        </p:txBody>
      </p:sp>
      <p:sp>
        <p:nvSpPr>
          <p:cNvPr id="3" name="Text Placeholder 2">
            <a:extLst>
              <a:ext uri="{FF2B5EF4-FFF2-40B4-BE49-F238E27FC236}">
                <a16:creationId xmlns:a16="http://schemas.microsoft.com/office/drawing/2014/main" id="{340E34BA-CA42-2247-89C4-51015EF2D0A6}"/>
              </a:ext>
            </a:extLst>
          </p:cNvPr>
          <p:cNvSpPr>
            <a:spLocks noGrp="1"/>
          </p:cNvSpPr>
          <p:nvPr>
            <p:ph type="body" idx="1"/>
          </p:nvPr>
        </p:nvSpPr>
        <p:spPr/>
        <p:txBody>
          <a:bodyPr/>
          <a:lstStyle/>
          <a:p>
            <a:r>
              <a:rPr lang="en-US" dirty="0"/>
              <a:t> Terraform makes a big deal out of using enterprise when working in large teams to manage plans…but it’s actually a lot simpler than that. </a:t>
            </a:r>
          </a:p>
          <a:p>
            <a:r>
              <a:rPr lang="en-US" dirty="0"/>
              <a:t> My recommendation is to just publish plans to commits along with terraform (.</a:t>
            </a:r>
            <a:r>
              <a:rPr lang="en-US" dirty="0" err="1"/>
              <a:t>tf</a:t>
            </a:r>
            <a:r>
              <a:rPr lang="en-US" dirty="0"/>
              <a:t>) files and leave everything open for review as a PR.</a:t>
            </a:r>
          </a:p>
          <a:p>
            <a:endParaRPr lang="en-US" dirty="0"/>
          </a:p>
          <a:p>
            <a:pPr marL="177800" indent="0">
              <a:buNone/>
            </a:pPr>
            <a:endParaRPr lang="en-US" dirty="0"/>
          </a:p>
        </p:txBody>
      </p:sp>
      <p:pic>
        <p:nvPicPr>
          <p:cNvPr id="4" name="Picture 3">
            <a:extLst>
              <a:ext uri="{FF2B5EF4-FFF2-40B4-BE49-F238E27FC236}">
                <a16:creationId xmlns:a16="http://schemas.microsoft.com/office/drawing/2014/main" id="{2A0DAAF3-0774-274E-BF5C-8CE6A5724150}"/>
              </a:ext>
            </a:extLst>
          </p:cNvPr>
          <p:cNvPicPr>
            <a:picLocks noChangeAspect="1"/>
          </p:cNvPicPr>
          <p:nvPr/>
        </p:nvPicPr>
        <p:blipFill>
          <a:blip r:embed="rId2"/>
          <a:stretch>
            <a:fillRect/>
          </a:stretch>
        </p:blipFill>
        <p:spPr>
          <a:xfrm>
            <a:off x="3761179" y="4187933"/>
            <a:ext cx="1621642" cy="2212866"/>
          </a:xfrm>
          <a:prstGeom prst="rect">
            <a:avLst/>
          </a:prstGeom>
        </p:spPr>
      </p:pic>
    </p:spTree>
    <p:extLst>
      <p:ext uri="{BB962C8B-B14F-4D97-AF65-F5344CB8AC3E}">
        <p14:creationId xmlns:p14="http://schemas.microsoft.com/office/powerpoint/2010/main" val="200338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01CDB-F60C-2B42-93A7-031B6F8731A0}"/>
              </a:ext>
            </a:extLst>
          </p:cNvPr>
          <p:cNvSpPr>
            <a:spLocks noGrp="1"/>
          </p:cNvSpPr>
          <p:nvPr>
            <p:ph type="title"/>
          </p:nvPr>
        </p:nvSpPr>
        <p:spPr/>
        <p:txBody>
          <a:bodyPr/>
          <a:lstStyle/>
          <a:p>
            <a:r>
              <a:rPr lang="en-US" dirty="0"/>
              <a:t>Terraform files</a:t>
            </a:r>
          </a:p>
        </p:txBody>
      </p:sp>
      <p:sp>
        <p:nvSpPr>
          <p:cNvPr id="3" name="Text Placeholder 2">
            <a:extLst>
              <a:ext uri="{FF2B5EF4-FFF2-40B4-BE49-F238E27FC236}">
                <a16:creationId xmlns:a16="http://schemas.microsoft.com/office/drawing/2014/main" id="{CF02BEEB-5038-0F40-A7AC-F97149C70E82}"/>
              </a:ext>
            </a:extLst>
          </p:cNvPr>
          <p:cNvSpPr>
            <a:spLocks noGrp="1"/>
          </p:cNvSpPr>
          <p:nvPr>
            <p:ph type="body" idx="1"/>
          </p:nvPr>
        </p:nvSpPr>
        <p:spPr>
          <a:xfrm>
            <a:off x="76200" y="1319048"/>
            <a:ext cx="8991600" cy="5386552"/>
          </a:xfrm>
        </p:spPr>
        <p:txBody>
          <a:bodyPr/>
          <a:lstStyle/>
          <a:p>
            <a:r>
              <a:rPr lang="en-US" dirty="0"/>
              <a:t> A couple of quick things to note before we dive into actual .</a:t>
            </a:r>
            <a:r>
              <a:rPr lang="en-US" dirty="0" err="1"/>
              <a:t>tf</a:t>
            </a:r>
            <a:r>
              <a:rPr lang="en-US" dirty="0"/>
              <a:t> syntax:</a:t>
            </a:r>
          </a:p>
          <a:p>
            <a:pPr lvl="1"/>
            <a:r>
              <a:rPr lang="en-US" dirty="0"/>
              <a:t> The command to </a:t>
            </a:r>
            <a:r>
              <a:rPr lang="en-US" b="1" dirty="0"/>
              <a:t>plan</a:t>
            </a:r>
            <a:r>
              <a:rPr lang="en-US" dirty="0"/>
              <a:t> or </a:t>
            </a:r>
            <a:r>
              <a:rPr lang="en-US" b="1" dirty="0"/>
              <a:t>apply</a:t>
            </a:r>
            <a:r>
              <a:rPr lang="en-US" dirty="0"/>
              <a:t> any terraform files will, when invoked, load all terraform files </a:t>
            </a:r>
            <a:r>
              <a:rPr lang="en-US" b="1" dirty="0"/>
              <a:t>in a directory in alphabetical order.</a:t>
            </a:r>
            <a:r>
              <a:rPr lang="en-US" dirty="0"/>
              <a:t> This can lead to some confusion so remember this rule.</a:t>
            </a:r>
          </a:p>
          <a:p>
            <a:pPr lvl="1"/>
            <a:r>
              <a:rPr lang="en-US" dirty="0"/>
              <a:t> The exception to the above rule is </a:t>
            </a:r>
            <a:r>
              <a:rPr lang="en-US" b="1" dirty="0"/>
              <a:t>override files</a:t>
            </a:r>
            <a:r>
              <a:rPr lang="en-US" dirty="0"/>
              <a:t> which we’ll get to later.</a:t>
            </a:r>
          </a:p>
          <a:p>
            <a:pPr lvl="1"/>
            <a:r>
              <a:rPr lang="en-US" dirty="0"/>
              <a:t> Loaded files are </a:t>
            </a:r>
            <a:r>
              <a:rPr lang="en-US" b="1" dirty="0"/>
              <a:t>appended </a:t>
            </a:r>
            <a:r>
              <a:rPr lang="en-US" dirty="0"/>
              <a:t>to each other– as opposed to </a:t>
            </a:r>
            <a:r>
              <a:rPr lang="en-US" b="1" dirty="0"/>
              <a:t>merging</a:t>
            </a:r>
            <a:r>
              <a:rPr lang="en-US" dirty="0"/>
              <a:t> with each other.</a:t>
            </a:r>
          </a:p>
          <a:p>
            <a:pPr lvl="1"/>
            <a:r>
              <a:rPr lang="en-US" dirty="0"/>
              <a:t> </a:t>
            </a:r>
            <a:r>
              <a:rPr lang="en-US" b="1" dirty="0"/>
              <a:t>Overrides </a:t>
            </a:r>
            <a:r>
              <a:rPr lang="en-US" dirty="0"/>
              <a:t>merge instead of append.</a:t>
            </a:r>
          </a:p>
          <a:p>
            <a:pPr lvl="1"/>
            <a:r>
              <a:rPr lang="en-US" b="1" dirty="0"/>
              <a:t> </a:t>
            </a:r>
            <a:r>
              <a:rPr lang="en-US" dirty="0"/>
              <a:t>Order</a:t>
            </a:r>
            <a:r>
              <a:rPr lang="en-US" b="1" dirty="0"/>
              <a:t> </a:t>
            </a:r>
            <a:r>
              <a:rPr lang="en-US" dirty="0"/>
              <a:t>of variables, resources, </a:t>
            </a:r>
            <a:r>
              <a:rPr lang="en-US" dirty="0" err="1"/>
              <a:t>etc</a:t>
            </a:r>
            <a:r>
              <a:rPr lang="en-US" dirty="0"/>
              <a:t> don’t matter- configurations are declarative</a:t>
            </a:r>
            <a:endParaRPr lang="en-US" b="1" dirty="0"/>
          </a:p>
        </p:txBody>
      </p:sp>
    </p:spTree>
    <p:extLst>
      <p:ext uri="{BB962C8B-B14F-4D97-AF65-F5344CB8AC3E}">
        <p14:creationId xmlns:p14="http://schemas.microsoft.com/office/powerpoint/2010/main" val="54024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1C074-0C5D-254A-87A8-2A5AF8D5D141}"/>
              </a:ext>
            </a:extLst>
          </p:cNvPr>
          <p:cNvSpPr>
            <a:spLocks noGrp="1"/>
          </p:cNvSpPr>
          <p:nvPr>
            <p:ph type="title"/>
          </p:nvPr>
        </p:nvSpPr>
        <p:spPr/>
        <p:txBody>
          <a:bodyPr/>
          <a:lstStyle/>
          <a:p>
            <a:r>
              <a:rPr lang="en-US" dirty="0"/>
              <a:t>Terraform Syntax</a:t>
            </a:r>
          </a:p>
        </p:txBody>
      </p:sp>
      <p:sp>
        <p:nvSpPr>
          <p:cNvPr id="3" name="Text Placeholder 2">
            <a:extLst>
              <a:ext uri="{FF2B5EF4-FFF2-40B4-BE49-F238E27FC236}">
                <a16:creationId xmlns:a16="http://schemas.microsoft.com/office/drawing/2014/main" id="{70829FC6-C871-9B49-9C4C-6BD5D78F33AF}"/>
              </a:ext>
            </a:extLst>
          </p:cNvPr>
          <p:cNvSpPr>
            <a:spLocks noGrp="1"/>
          </p:cNvSpPr>
          <p:nvPr>
            <p:ph type="body" idx="1"/>
          </p:nvPr>
        </p:nvSpPr>
        <p:spPr/>
        <p:txBody>
          <a:bodyPr/>
          <a:lstStyle/>
          <a:p>
            <a:r>
              <a:rPr lang="en-US" dirty="0"/>
              <a:t> The syntax used here is native to </a:t>
            </a:r>
            <a:r>
              <a:rPr lang="en-US" dirty="0" err="1"/>
              <a:t>Hashicorp</a:t>
            </a:r>
            <a:r>
              <a:rPr lang="en-US" dirty="0"/>
              <a:t> and is known as </a:t>
            </a:r>
            <a:r>
              <a:rPr lang="en-US" b="1" dirty="0" err="1"/>
              <a:t>Hashicorp</a:t>
            </a:r>
            <a:r>
              <a:rPr lang="en-US" b="1" dirty="0"/>
              <a:t> Configuration Language (HCL)</a:t>
            </a:r>
            <a:r>
              <a:rPr lang="en-US" dirty="0"/>
              <a:t>. </a:t>
            </a:r>
          </a:p>
          <a:p>
            <a:r>
              <a:rPr lang="en-US" dirty="0"/>
              <a:t> Terraform can also read JSON formatted syntax files but we won’t be using those here (though definitely an option!)</a:t>
            </a:r>
          </a:p>
          <a:p>
            <a:pPr marL="177800" indent="0">
              <a:buNone/>
            </a:pPr>
            <a:endParaRPr lang="en-US" dirty="0"/>
          </a:p>
        </p:txBody>
      </p:sp>
      <p:pic>
        <p:nvPicPr>
          <p:cNvPr id="4" name="Picture 3">
            <a:extLst>
              <a:ext uri="{FF2B5EF4-FFF2-40B4-BE49-F238E27FC236}">
                <a16:creationId xmlns:a16="http://schemas.microsoft.com/office/drawing/2014/main" id="{7495F08D-89E3-E047-8FD6-BF4C27D9DD00}"/>
              </a:ext>
            </a:extLst>
          </p:cNvPr>
          <p:cNvPicPr>
            <a:picLocks noChangeAspect="1"/>
          </p:cNvPicPr>
          <p:nvPr/>
        </p:nvPicPr>
        <p:blipFill>
          <a:blip r:embed="rId2"/>
          <a:stretch>
            <a:fillRect/>
          </a:stretch>
        </p:blipFill>
        <p:spPr>
          <a:xfrm>
            <a:off x="3143250" y="3728544"/>
            <a:ext cx="2857500" cy="2857500"/>
          </a:xfrm>
          <a:prstGeom prst="rect">
            <a:avLst/>
          </a:prstGeom>
        </p:spPr>
      </p:pic>
    </p:spTree>
    <p:extLst>
      <p:ext uri="{BB962C8B-B14F-4D97-AF65-F5344CB8AC3E}">
        <p14:creationId xmlns:p14="http://schemas.microsoft.com/office/powerpoint/2010/main" val="3306338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E6A8-C5ED-194F-BCC4-01BB7A25A0A0}"/>
              </a:ext>
            </a:extLst>
          </p:cNvPr>
          <p:cNvSpPr>
            <a:spLocks noGrp="1"/>
          </p:cNvSpPr>
          <p:nvPr>
            <p:ph type="title"/>
          </p:nvPr>
        </p:nvSpPr>
        <p:spPr/>
        <p:txBody>
          <a:bodyPr/>
          <a:lstStyle/>
          <a:p>
            <a:r>
              <a:rPr lang="en-US" dirty="0"/>
              <a:t>Terraform syntax</a:t>
            </a:r>
          </a:p>
        </p:txBody>
      </p:sp>
      <p:sp>
        <p:nvSpPr>
          <p:cNvPr id="3" name="Text Placeholder 2">
            <a:extLst>
              <a:ext uri="{FF2B5EF4-FFF2-40B4-BE49-F238E27FC236}">
                <a16:creationId xmlns:a16="http://schemas.microsoft.com/office/drawing/2014/main" id="{05826A01-3756-FB4D-989E-05BAFDEC7291}"/>
              </a:ext>
            </a:extLst>
          </p:cNvPr>
          <p:cNvSpPr>
            <a:spLocks noGrp="1"/>
          </p:cNvSpPr>
          <p:nvPr>
            <p:ph type="body" idx="1"/>
          </p:nvPr>
        </p:nvSpPr>
        <p:spPr/>
        <p:txBody>
          <a:bodyPr/>
          <a:lstStyle/>
          <a:p>
            <a:r>
              <a:rPr lang="en-US" sz="2000" dirty="0"/>
              <a:t>Single line comments start with #</a:t>
            </a:r>
          </a:p>
          <a:p>
            <a:r>
              <a:rPr lang="en-US" sz="2000" dirty="0"/>
              <a:t>Multi-line comments are wrapped with /* and */</a:t>
            </a:r>
          </a:p>
          <a:p>
            <a:r>
              <a:rPr lang="en-US" sz="2000" dirty="0"/>
              <a:t>Values are assigned with the syntax of key = value (whitespace doesn't matter). The value can be any primitive (string, number, </a:t>
            </a:r>
            <a:r>
              <a:rPr lang="en-US" sz="2000" dirty="0" err="1"/>
              <a:t>boolean</a:t>
            </a:r>
            <a:r>
              <a:rPr lang="en-US" sz="2000" dirty="0"/>
              <a:t>), a list, or a map.</a:t>
            </a:r>
          </a:p>
          <a:p>
            <a:r>
              <a:rPr lang="en-US" sz="2000" dirty="0"/>
              <a:t>Strings are in double-quotes.</a:t>
            </a:r>
          </a:p>
          <a:p>
            <a:r>
              <a:rPr lang="en-US" sz="2000" dirty="0"/>
              <a:t>Strings can interpolate other values using syntax wrapped in ${}, such as ${</a:t>
            </a:r>
            <a:r>
              <a:rPr lang="en-US" sz="2000" dirty="0" err="1"/>
              <a:t>var.foo</a:t>
            </a:r>
            <a:r>
              <a:rPr lang="en-US" sz="2000" dirty="0"/>
              <a:t>}. The full syntax for interpolation is </a:t>
            </a:r>
            <a:r>
              <a:rPr lang="en-US" sz="2000" dirty="0">
                <a:hlinkClick r:id="rId2"/>
              </a:rPr>
              <a:t>documented here</a:t>
            </a:r>
            <a:r>
              <a:rPr lang="en-US" sz="2000" dirty="0"/>
              <a:t>.</a:t>
            </a:r>
          </a:p>
          <a:p>
            <a:r>
              <a:rPr lang="en-US" sz="2000" dirty="0"/>
              <a:t>Multiline strings can use shell-style "here doc" syntax, with the string starting with a marker like &lt;&lt;EOF and then the string ending with EOF on a line of its own. The lines of the string and the end marker must </a:t>
            </a:r>
            <a:r>
              <a:rPr lang="en-US" sz="2000" i="1" dirty="0"/>
              <a:t>not</a:t>
            </a:r>
            <a:r>
              <a:rPr lang="en-US" sz="2000" dirty="0"/>
              <a:t> be indented.</a:t>
            </a:r>
          </a:p>
        </p:txBody>
      </p:sp>
    </p:spTree>
    <p:extLst>
      <p:ext uri="{BB962C8B-B14F-4D97-AF65-F5344CB8AC3E}">
        <p14:creationId xmlns:p14="http://schemas.microsoft.com/office/powerpoint/2010/main" val="4160447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743D-F085-AA4E-B23C-4BB381D2B0DB}"/>
              </a:ext>
            </a:extLst>
          </p:cNvPr>
          <p:cNvSpPr>
            <a:spLocks noGrp="1"/>
          </p:cNvSpPr>
          <p:nvPr>
            <p:ph type="title"/>
          </p:nvPr>
        </p:nvSpPr>
        <p:spPr/>
        <p:txBody>
          <a:bodyPr/>
          <a:lstStyle/>
          <a:p>
            <a:r>
              <a:rPr lang="en-US" dirty="0"/>
              <a:t>Terraform Syntax (cont’d)</a:t>
            </a:r>
          </a:p>
        </p:txBody>
      </p:sp>
      <p:sp>
        <p:nvSpPr>
          <p:cNvPr id="3" name="Text Placeholder 2">
            <a:extLst>
              <a:ext uri="{FF2B5EF4-FFF2-40B4-BE49-F238E27FC236}">
                <a16:creationId xmlns:a16="http://schemas.microsoft.com/office/drawing/2014/main" id="{9CB0C059-8FB8-8C45-9AB4-53DD34C037FC}"/>
              </a:ext>
            </a:extLst>
          </p:cNvPr>
          <p:cNvSpPr>
            <a:spLocks noGrp="1"/>
          </p:cNvSpPr>
          <p:nvPr>
            <p:ph type="body" idx="1"/>
          </p:nvPr>
        </p:nvSpPr>
        <p:spPr/>
        <p:txBody>
          <a:bodyPr/>
          <a:lstStyle/>
          <a:p>
            <a:endParaRPr lang="en-US" sz="2400" dirty="0"/>
          </a:p>
          <a:p>
            <a:r>
              <a:rPr lang="en-US" sz="2400" dirty="0"/>
              <a:t>Numbers are assumed to be base 10. If you prefix a number with 0x, it is treated as a hexadecimal number.</a:t>
            </a:r>
          </a:p>
          <a:p>
            <a:r>
              <a:rPr lang="en-US" sz="2400" b="1" dirty="0"/>
              <a:t>Boolean values</a:t>
            </a:r>
            <a:r>
              <a:rPr lang="en-US" sz="2400" dirty="0"/>
              <a:t>: true, false.</a:t>
            </a:r>
          </a:p>
          <a:p>
            <a:r>
              <a:rPr lang="en-US" sz="2400" dirty="0"/>
              <a:t>Lists of primitive types can be made with square brackets ([]). Example: ["foo", "bar", "</a:t>
            </a:r>
            <a:r>
              <a:rPr lang="en-US" sz="2400" dirty="0" err="1"/>
              <a:t>baz</a:t>
            </a:r>
            <a:r>
              <a:rPr lang="en-US" sz="2400" dirty="0"/>
              <a:t>"].</a:t>
            </a:r>
          </a:p>
          <a:p>
            <a:r>
              <a:rPr lang="en-US" sz="2400" b="1" dirty="0"/>
              <a:t>Maps can be made with braces ({}) and colons (:): </a:t>
            </a:r>
          </a:p>
          <a:p>
            <a:pPr lvl="1"/>
            <a:r>
              <a:rPr lang="en-US" sz="2400" dirty="0"/>
              <a:t>{ "foo": "bar", "bar": "</a:t>
            </a:r>
            <a:r>
              <a:rPr lang="en-US" sz="2400" dirty="0" err="1"/>
              <a:t>baz</a:t>
            </a:r>
            <a:r>
              <a:rPr lang="en-US" sz="2400" dirty="0"/>
              <a:t>" }. Quotes may be omitted on keys, unless the key starts with a number, in which case quotes are required. Commas are required between key/value pairs for single line maps. A newline between key/value pairs is sufficient in multi-line maps.</a:t>
            </a:r>
          </a:p>
          <a:p>
            <a:endParaRPr lang="en-US" sz="2000" dirty="0"/>
          </a:p>
        </p:txBody>
      </p:sp>
    </p:spTree>
    <p:extLst>
      <p:ext uri="{BB962C8B-B14F-4D97-AF65-F5344CB8AC3E}">
        <p14:creationId xmlns:p14="http://schemas.microsoft.com/office/powerpoint/2010/main" val="3129333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9A009-9A27-E740-9F17-CA7E09751C11}"/>
              </a:ext>
            </a:extLst>
          </p:cNvPr>
          <p:cNvSpPr>
            <a:spLocks noGrp="1"/>
          </p:cNvSpPr>
          <p:nvPr>
            <p:ph type="title"/>
          </p:nvPr>
        </p:nvSpPr>
        <p:spPr/>
        <p:txBody>
          <a:bodyPr/>
          <a:lstStyle/>
          <a:p>
            <a:r>
              <a:rPr lang="en-US" dirty="0"/>
              <a:t>Terraform Syntax Interpolations</a:t>
            </a:r>
          </a:p>
        </p:txBody>
      </p:sp>
      <p:sp>
        <p:nvSpPr>
          <p:cNvPr id="3" name="Text Placeholder 2">
            <a:extLst>
              <a:ext uri="{FF2B5EF4-FFF2-40B4-BE49-F238E27FC236}">
                <a16:creationId xmlns:a16="http://schemas.microsoft.com/office/drawing/2014/main" id="{F2124C59-CF0D-5041-8FFE-B754122FCA8B}"/>
              </a:ext>
            </a:extLst>
          </p:cNvPr>
          <p:cNvSpPr>
            <a:spLocks noGrp="1"/>
          </p:cNvSpPr>
          <p:nvPr>
            <p:ph type="body" idx="1"/>
          </p:nvPr>
        </p:nvSpPr>
        <p:spPr/>
        <p:txBody>
          <a:bodyPr/>
          <a:lstStyle/>
          <a:p>
            <a:r>
              <a:rPr lang="en-US" dirty="0"/>
              <a:t> </a:t>
            </a:r>
            <a:r>
              <a:rPr lang="en-US" b="1" dirty="0"/>
              <a:t>Interpolation:</a:t>
            </a:r>
            <a:r>
              <a:rPr lang="en-US" dirty="0"/>
              <a:t> Similar to command line interpolation: </a:t>
            </a:r>
            <a:r>
              <a:rPr lang="en-US" i="1" dirty="0"/>
              <a:t>${</a:t>
            </a:r>
            <a:r>
              <a:rPr lang="en-US" i="1" dirty="0" err="1"/>
              <a:t>var.hereIsMyInterpolation</a:t>
            </a:r>
            <a:r>
              <a:rPr lang="en-US" i="1" dirty="0"/>
              <a:t>}</a:t>
            </a:r>
          </a:p>
          <a:p>
            <a:r>
              <a:rPr lang="en-US" i="1" dirty="0"/>
              <a:t> </a:t>
            </a:r>
            <a:r>
              <a:rPr lang="en-US" dirty="0"/>
              <a:t>Double $$ will make interpolation literal- so </a:t>
            </a:r>
            <a:r>
              <a:rPr lang="en-US" i="1" dirty="0"/>
              <a:t>$${</a:t>
            </a:r>
            <a:r>
              <a:rPr lang="en-US" i="1" dirty="0" err="1"/>
              <a:t>var.thing</a:t>
            </a:r>
            <a:r>
              <a:rPr lang="en-US" i="1" dirty="0"/>
              <a:t>}</a:t>
            </a:r>
            <a:r>
              <a:rPr lang="en-US" dirty="0"/>
              <a:t> is </a:t>
            </a:r>
            <a:r>
              <a:rPr lang="en-US" i="1" dirty="0"/>
              <a:t>${</a:t>
            </a:r>
            <a:r>
              <a:rPr lang="en-US" i="1" dirty="0" err="1"/>
              <a:t>var.thing</a:t>
            </a:r>
            <a:r>
              <a:rPr lang="en-US" i="1" dirty="0"/>
              <a:t>}</a:t>
            </a:r>
          </a:p>
          <a:p>
            <a:r>
              <a:rPr lang="en-US" i="1" dirty="0"/>
              <a:t> </a:t>
            </a:r>
            <a:r>
              <a:rPr lang="en-US" dirty="0"/>
              <a:t>For variable interpolation use </a:t>
            </a:r>
            <a:r>
              <a:rPr lang="en-US" i="1" dirty="0"/>
              <a:t>${</a:t>
            </a:r>
            <a:r>
              <a:rPr lang="en-US" b="1" i="1" dirty="0" err="1"/>
              <a:t>var</a:t>
            </a:r>
            <a:r>
              <a:rPr lang="en-US" i="1" dirty="0" err="1"/>
              <a:t>.hereIsMyVariable</a:t>
            </a:r>
            <a:r>
              <a:rPr lang="en-US" i="1" dirty="0"/>
              <a:t>} </a:t>
            </a:r>
            <a:endParaRPr lang="en-US" dirty="0"/>
          </a:p>
          <a:p>
            <a:r>
              <a:rPr lang="en-US" i="1" dirty="0"/>
              <a:t> </a:t>
            </a:r>
            <a:r>
              <a:rPr lang="en-US" dirty="0"/>
              <a:t>Note the </a:t>
            </a:r>
            <a:r>
              <a:rPr lang="en-US" dirty="0" err="1"/>
              <a:t>var</a:t>
            </a:r>
            <a:r>
              <a:rPr lang="en-US" dirty="0"/>
              <a:t> in front there.</a:t>
            </a:r>
          </a:p>
          <a:p>
            <a:r>
              <a:rPr lang="en-US" dirty="0"/>
              <a:t> This is how you do </a:t>
            </a:r>
            <a:r>
              <a:rPr lang="en-US" b="1" dirty="0"/>
              <a:t>string </a:t>
            </a:r>
          </a:p>
          <a:p>
            <a:pPr marL="177800" indent="0">
              <a:buNone/>
            </a:pPr>
            <a:r>
              <a:rPr lang="en-US" b="1" dirty="0"/>
              <a:t>interpolation</a:t>
            </a:r>
            <a:endParaRPr lang="en-US" dirty="0"/>
          </a:p>
        </p:txBody>
      </p:sp>
      <p:pic>
        <p:nvPicPr>
          <p:cNvPr id="4" name="Picture 3">
            <a:extLst>
              <a:ext uri="{FF2B5EF4-FFF2-40B4-BE49-F238E27FC236}">
                <a16:creationId xmlns:a16="http://schemas.microsoft.com/office/drawing/2014/main" id="{6AAC1AEF-E31D-B347-8B16-A6D5AFE6FD38}"/>
              </a:ext>
            </a:extLst>
          </p:cNvPr>
          <p:cNvPicPr>
            <a:picLocks noChangeAspect="1"/>
          </p:cNvPicPr>
          <p:nvPr/>
        </p:nvPicPr>
        <p:blipFill>
          <a:blip r:embed="rId2"/>
          <a:stretch>
            <a:fillRect/>
          </a:stretch>
        </p:blipFill>
        <p:spPr>
          <a:xfrm>
            <a:off x="5510048" y="3594099"/>
            <a:ext cx="2895600" cy="2806700"/>
          </a:xfrm>
          <a:prstGeom prst="rect">
            <a:avLst/>
          </a:prstGeom>
        </p:spPr>
      </p:pic>
    </p:spTree>
    <p:extLst>
      <p:ext uri="{BB962C8B-B14F-4D97-AF65-F5344CB8AC3E}">
        <p14:creationId xmlns:p14="http://schemas.microsoft.com/office/powerpoint/2010/main" val="2597760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9ACC1-103A-4A4A-A9F1-BAD54F0FA9F7}"/>
              </a:ext>
            </a:extLst>
          </p:cNvPr>
          <p:cNvSpPr>
            <a:spLocks noGrp="1"/>
          </p:cNvSpPr>
          <p:nvPr>
            <p:ph type="title"/>
          </p:nvPr>
        </p:nvSpPr>
        <p:spPr/>
        <p:txBody>
          <a:bodyPr/>
          <a:lstStyle/>
          <a:p>
            <a:r>
              <a:rPr lang="en-US" dirty="0"/>
              <a:t>Terraform Syntax: Variables</a:t>
            </a:r>
          </a:p>
        </p:txBody>
      </p:sp>
      <p:sp>
        <p:nvSpPr>
          <p:cNvPr id="3" name="Text Placeholder 2">
            <a:extLst>
              <a:ext uri="{FF2B5EF4-FFF2-40B4-BE49-F238E27FC236}">
                <a16:creationId xmlns:a16="http://schemas.microsoft.com/office/drawing/2014/main" id="{24DBE470-DC6E-A54D-8666-1D6FAE8E0E44}"/>
              </a:ext>
            </a:extLst>
          </p:cNvPr>
          <p:cNvSpPr>
            <a:spLocks noGrp="1"/>
          </p:cNvSpPr>
          <p:nvPr>
            <p:ph type="body" idx="1"/>
          </p:nvPr>
        </p:nvSpPr>
        <p:spPr/>
        <p:txBody>
          <a:bodyPr/>
          <a:lstStyle/>
          <a:p>
            <a:r>
              <a:rPr lang="en-US" dirty="0"/>
              <a:t> Variable declarations have three arguments:</a:t>
            </a:r>
          </a:p>
          <a:p>
            <a:pPr lvl="1"/>
            <a:r>
              <a:rPr lang="en-US" dirty="0"/>
              <a:t> </a:t>
            </a:r>
            <a:r>
              <a:rPr lang="en-US" b="1" dirty="0"/>
              <a:t>Type:</a:t>
            </a:r>
            <a:r>
              <a:rPr lang="en-US" dirty="0"/>
              <a:t> (Optional) The data type of the values of the variable. Possible entries are “string”, “list”, “map”</a:t>
            </a:r>
          </a:p>
          <a:p>
            <a:pPr lvl="1"/>
            <a:endParaRPr lang="en-US" dirty="0"/>
          </a:p>
          <a:p>
            <a:pPr lvl="1"/>
            <a:r>
              <a:rPr lang="en-US" b="1" dirty="0"/>
              <a:t> Default:</a:t>
            </a:r>
            <a:r>
              <a:rPr lang="en-US" dirty="0"/>
              <a:t> (Optional) So if you don’t instantiate the variable with a value (</a:t>
            </a:r>
            <a:r>
              <a:rPr lang="en-US" dirty="0" err="1"/>
              <a:t>i.e</a:t>
            </a:r>
            <a:r>
              <a:rPr lang="en-US" dirty="0"/>
              <a:t>: </a:t>
            </a:r>
            <a:r>
              <a:rPr lang="en-US" dirty="0" err="1">
                <a:solidFill>
                  <a:schemeClr val="bg2">
                    <a:lumMod val="20000"/>
                    <a:lumOff val="80000"/>
                  </a:schemeClr>
                </a:solidFill>
                <a:highlight>
                  <a:srgbClr val="808080"/>
                </a:highlight>
              </a:rPr>
              <a:t>hereismyvariable</a:t>
            </a:r>
            <a:r>
              <a:rPr lang="en-US" dirty="0">
                <a:solidFill>
                  <a:schemeClr val="bg2">
                    <a:lumMod val="20000"/>
                    <a:lumOff val="80000"/>
                  </a:schemeClr>
                </a:solidFill>
                <a:highlight>
                  <a:srgbClr val="808080"/>
                </a:highlight>
              </a:rPr>
              <a:t>=“</a:t>
            </a:r>
            <a:r>
              <a:rPr lang="en-US" dirty="0" err="1">
                <a:solidFill>
                  <a:schemeClr val="bg2">
                    <a:lumMod val="20000"/>
                    <a:lumOff val="80000"/>
                  </a:schemeClr>
                </a:solidFill>
                <a:highlight>
                  <a:srgbClr val="808080"/>
                </a:highlight>
              </a:rPr>
              <a:t>totallyavariable</a:t>
            </a:r>
            <a:r>
              <a:rPr lang="en-US" dirty="0">
                <a:solidFill>
                  <a:schemeClr val="bg2">
                    <a:lumMod val="20000"/>
                    <a:lumOff val="80000"/>
                  </a:schemeClr>
                </a:solidFill>
                <a:highlight>
                  <a:srgbClr val="808080"/>
                </a:highlight>
              </a:rPr>
              <a:t>”</a:t>
            </a:r>
            <a:r>
              <a:rPr lang="en-US" dirty="0">
                <a:solidFill>
                  <a:schemeClr val="tx1"/>
                </a:solidFill>
                <a:highlight>
                  <a:srgbClr val="808080"/>
                </a:highlight>
              </a:rPr>
              <a:t> </a:t>
            </a:r>
            <a:r>
              <a:rPr lang="en-US" dirty="0">
                <a:solidFill>
                  <a:schemeClr val="tx1"/>
                </a:solidFill>
              </a:rPr>
              <a:t>) then this will be the default. </a:t>
            </a:r>
          </a:p>
          <a:p>
            <a:pPr lvl="1"/>
            <a:endParaRPr lang="en-US" b="1" dirty="0">
              <a:solidFill>
                <a:schemeClr val="tx1"/>
              </a:solidFill>
            </a:endParaRPr>
          </a:p>
          <a:p>
            <a:pPr lvl="1"/>
            <a:r>
              <a:rPr lang="en-US" b="1" dirty="0">
                <a:solidFill>
                  <a:schemeClr val="tx1"/>
                </a:solidFill>
              </a:rPr>
              <a:t> Description:</a:t>
            </a:r>
            <a:r>
              <a:rPr lang="en-US" dirty="0">
                <a:solidFill>
                  <a:schemeClr val="tx1"/>
                </a:solidFill>
              </a:rPr>
              <a:t> (Optional) So this is a human readable description of what the variable IS. Please use this.</a:t>
            </a:r>
            <a:endParaRPr lang="en-US" b="1" dirty="0">
              <a:solidFill>
                <a:schemeClr val="tx1"/>
              </a:solidFill>
            </a:endParaRPr>
          </a:p>
        </p:txBody>
      </p:sp>
    </p:spTree>
    <p:extLst>
      <p:ext uri="{BB962C8B-B14F-4D97-AF65-F5344CB8AC3E}">
        <p14:creationId xmlns:p14="http://schemas.microsoft.com/office/powerpoint/2010/main" val="2622128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DAF15-F14C-684A-A9B4-57695A2F2747}"/>
              </a:ext>
            </a:extLst>
          </p:cNvPr>
          <p:cNvSpPr>
            <a:spLocks noGrp="1"/>
          </p:cNvSpPr>
          <p:nvPr>
            <p:ph type="title"/>
          </p:nvPr>
        </p:nvSpPr>
        <p:spPr/>
        <p:txBody>
          <a:bodyPr/>
          <a:lstStyle/>
          <a:p>
            <a:r>
              <a:rPr lang="en-US" dirty="0"/>
              <a:t>Terraform: Instantiate String</a:t>
            </a:r>
          </a:p>
        </p:txBody>
      </p:sp>
      <p:sp>
        <p:nvSpPr>
          <p:cNvPr id="3" name="Text Placeholder 2">
            <a:extLst>
              <a:ext uri="{FF2B5EF4-FFF2-40B4-BE49-F238E27FC236}">
                <a16:creationId xmlns:a16="http://schemas.microsoft.com/office/drawing/2014/main" id="{331FEDE4-5C10-1243-A8DA-149B24628B2A}"/>
              </a:ext>
            </a:extLst>
          </p:cNvPr>
          <p:cNvSpPr>
            <a:spLocks noGrp="1"/>
          </p:cNvSpPr>
          <p:nvPr>
            <p:ph type="body" idx="1"/>
          </p:nvPr>
        </p:nvSpPr>
        <p:spPr/>
        <p:txBody>
          <a:bodyPr/>
          <a:lstStyle/>
          <a:p>
            <a:r>
              <a:rPr lang="en-US" dirty="0"/>
              <a:t> SO to create a string (single line:</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variable "key" {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type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"string"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default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"value"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a:t>
            </a:r>
          </a:p>
          <a:p>
            <a:r>
              <a:rPr lang="en-US" dirty="0"/>
              <a:t> Multi-line:</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variable "</a:t>
            </a:r>
            <a:r>
              <a:rPr lang="en-US" dirty="0" err="1">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long_key</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type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"string"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default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&lt;&lt;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EOF This is a long key. Running over 	several lines. EOF }</a:t>
            </a:r>
          </a:p>
        </p:txBody>
      </p:sp>
      <p:pic>
        <p:nvPicPr>
          <p:cNvPr id="4" name="Picture 3">
            <a:extLst>
              <a:ext uri="{FF2B5EF4-FFF2-40B4-BE49-F238E27FC236}">
                <a16:creationId xmlns:a16="http://schemas.microsoft.com/office/drawing/2014/main" id="{5FE531AE-9920-314D-B774-1D6CC2A21490}"/>
              </a:ext>
            </a:extLst>
          </p:cNvPr>
          <p:cNvPicPr>
            <a:picLocks noChangeAspect="1"/>
          </p:cNvPicPr>
          <p:nvPr/>
        </p:nvPicPr>
        <p:blipFill>
          <a:blip r:embed="rId2"/>
          <a:stretch>
            <a:fillRect/>
          </a:stretch>
        </p:blipFill>
        <p:spPr>
          <a:xfrm>
            <a:off x="5867400" y="1633484"/>
            <a:ext cx="3200400" cy="2540000"/>
          </a:xfrm>
          <a:prstGeom prst="rect">
            <a:avLst/>
          </a:prstGeom>
        </p:spPr>
      </p:pic>
    </p:spTree>
    <p:extLst>
      <p:ext uri="{BB962C8B-B14F-4D97-AF65-F5344CB8AC3E}">
        <p14:creationId xmlns:p14="http://schemas.microsoft.com/office/powerpoint/2010/main" val="2517245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63FC4-ACC4-CC45-9D73-0E6785DE85E9}"/>
              </a:ext>
            </a:extLst>
          </p:cNvPr>
          <p:cNvSpPr>
            <a:spLocks noGrp="1"/>
          </p:cNvSpPr>
          <p:nvPr>
            <p:ph type="title"/>
          </p:nvPr>
        </p:nvSpPr>
        <p:spPr/>
        <p:txBody>
          <a:bodyPr/>
          <a:lstStyle/>
          <a:p>
            <a:r>
              <a:rPr lang="en-US" dirty="0"/>
              <a:t>Terraform: Instantiate List</a:t>
            </a:r>
          </a:p>
        </p:txBody>
      </p:sp>
      <p:sp>
        <p:nvSpPr>
          <p:cNvPr id="3" name="Text Placeholder 2">
            <a:extLst>
              <a:ext uri="{FF2B5EF4-FFF2-40B4-BE49-F238E27FC236}">
                <a16:creationId xmlns:a16="http://schemas.microsoft.com/office/drawing/2014/main" id="{3CF07C56-7512-A643-A853-8436EBCA78CF}"/>
              </a:ext>
            </a:extLst>
          </p:cNvPr>
          <p:cNvSpPr>
            <a:spLocks noGrp="1"/>
          </p:cNvSpPr>
          <p:nvPr>
            <p:ph type="body" idx="1"/>
          </p:nvPr>
        </p:nvSpPr>
        <p:spPr/>
        <p:txBody>
          <a:bodyPr/>
          <a:lstStyle/>
          <a:p>
            <a:r>
              <a:rPr lang="en-US" dirty="0"/>
              <a:t> To create a list you use a similar setup to strings:</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variable "users" {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type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"list"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default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["admin", "ubuntu"]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p>
          <a:p>
            <a:pPr marL="177800" indent="0">
              <a:buNone/>
            </a:pPr>
            <a:r>
              <a:rPr lang="en-US" dirty="0">
                <a:solidFill>
                  <a:schemeClr val="tx1"/>
                </a:solidFill>
              </a:rPr>
              <a:t>And to instantiate a part of a list- similar to code:</a:t>
            </a:r>
          </a:p>
          <a:p>
            <a:pPr marL="177800" indent="0">
              <a:buNone/>
            </a:pPr>
            <a:r>
              <a:rPr lang="en-US" dirty="0">
                <a:solidFill>
                  <a:schemeClr val="accent2">
                    <a:lumMod val="40000"/>
                    <a:lumOff val="60000"/>
                  </a:schemeClr>
                </a:solidFill>
                <a:highlight>
                  <a:srgbClr val="808080"/>
                </a:highlight>
                <a:latin typeface="Times New Roman" panose="02020603050405020304" pitchFamily="18" charset="0"/>
                <a:cs typeface="Times New Roman" panose="02020603050405020304" pitchFamily="18" charset="0"/>
              </a:rPr>
              <a:t>${</a:t>
            </a:r>
            <a:r>
              <a:rPr lang="en-US" dirty="0" err="1">
                <a:solidFill>
                  <a:schemeClr val="accent2">
                    <a:lumMod val="40000"/>
                    <a:lumOff val="60000"/>
                  </a:schemeClr>
                </a:solidFill>
                <a:highlight>
                  <a:srgbClr val="808080"/>
                </a:highlight>
                <a:latin typeface="Times New Roman" panose="02020603050405020304" pitchFamily="18" charset="0"/>
                <a:cs typeface="Times New Roman" panose="02020603050405020304" pitchFamily="18" charset="0"/>
              </a:rPr>
              <a:t>var.users</a:t>
            </a:r>
            <a:r>
              <a:rPr lang="en-US" dirty="0">
                <a:solidFill>
                  <a:schemeClr val="accent2">
                    <a:lumMod val="40000"/>
                    <a:lumOff val="6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2">
                    <a:lumMod val="40000"/>
                    <a:lumOff val="60000"/>
                  </a:schemeClr>
                </a:solidFill>
                <a:latin typeface="Times New Roman" panose="02020603050405020304" pitchFamily="18" charset="0"/>
                <a:cs typeface="Times New Roman" panose="02020603050405020304" pitchFamily="18" charset="0"/>
              </a:rPr>
              <a:t> </a:t>
            </a:r>
            <a:r>
              <a:rPr lang="en-US" dirty="0">
                <a:solidFill>
                  <a:schemeClr val="tx1"/>
                </a:solidFill>
              </a:rPr>
              <a:t>or</a:t>
            </a:r>
            <a:r>
              <a:rPr lang="en-US" dirty="0">
                <a:solidFill>
                  <a:schemeClr val="accent2">
                    <a:lumMod val="40000"/>
                    <a:lumOff val="60000"/>
                  </a:schemeClr>
                </a:solidFill>
              </a:rPr>
              <a:t> </a:t>
            </a:r>
            <a:r>
              <a:rPr lang="en-US" dirty="0">
                <a:solidFill>
                  <a:schemeClr val="accent2">
                    <a:lumMod val="40000"/>
                    <a:lumOff val="60000"/>
                  </a:schemeClr>
                </a:solidFill>
                <a:highlight>
                  <a:srgbClr val="808080"/>
                </a:highlight>
                <a:latin typeface="Times New Roman" panose="02020603050405020304" pitchFamily="18" charset="0"/>
                <a:cs typeface="Times New Roman" panose="02020603050405020304" pitchFamily="18" charset="0"/>
              </a:rPr>
              <a:t>${</a:t>
            </a:r>
            <a:r>
              <a:rPr lang="en-US" dirty="0" err="1">
                <a:solidFill>
                  <a:schemeClr val="accent2">
                    <a:lumMod val="40000"/>
                    <a:lumOff val="60000"/>
                  </a:schemeClr>
                </a:solidFill>
                <a:highlight>
                  <a:srgbClr val="808080"/>
                </a:highlight>
                <a:latin typeface="Times New Roman" panose="02020603050405020304" pitchFamily="18" charset="0"/>
                <a:cs typeface="Times New Roman" panose="02020603050405020304" pitchFamily="18" charset="0"/>
              </a:rPr>
              <a:t>var.users</a:t>
            </a:r>
            <a:r>
              <a:rPr lang="en-US" dirty="0">
                <a:solidFill>
                  <a:schemeClr val="accent2">
                    <a:lumMod val="40000"/>
                    <a:lumOff val="60000"/>
                  </a:schemeClr>
                </a:solidFill>
                <a:highlight>
                  <a:srgbClr val="808080"/>
                </a:highlight>
                <a:latin typeface="Times New Roman" panose="02020603050405020304" pitchFamily="18" charset="0"/>
                <a:cs typeface="Times New Roman" panose="02020603050405020304" pitchFamily="18" charset="0"/>
              </a:rPr>
              <a:t>[1]}</a:t>
            </a:r>
            <a:r>
              <a:rPr lang="en-US" dirty="0">
                <a:solidFill>
                  <a:schemeClr val="accent2">
                    <a:lumMod val="40000"/>
                    <a:lumOff val="60000"/>
                  </a:schemeClr>
                </a:solidFill>
                <a:latin typeface="Times New Roman" panose="02020603050405020304" pitchFamily="18" charset="0"/>
                <a:cs typeface="Times New Roman" panose="02020603050405020304" pitchFamily="18" charset="0"/>
              </a:rPr>
              <a:t> </a:t>
            </a:r>
            <a:r>
              <a:rPr lang="en-US" dirty="0">
                <a:solidFill>
                  <a:schemeClr val="tx1"/>
                </a:solidFill>
              </a:rPr>
              <a:t>for “ubuntu”</a:t>
            </a:r>
          </a:p>
        </p:txBody>
      </p:sp>
      <p:pic>
        <p:nvPicPr>
          <p:cNvPr id="4" name="Picture 3">
            <a:extLst>
              <a:ext uri="{FF2B5EF4-FFF2-40B4-BE49-F238E27FC236}">
                <a16:creationId xmlns:a16="http://schemas.microsoft.com/office/drawing/2014/main" id="{830FC273-6A8F-8949-8AAB-9B213FA318FF}"/>
              </a:ext>
            </a:extLst>
          </p:cNvPr>
          <p:cNvPicPr>
            <a:picLocks noChangeAspect="1"/>
          </p:cNvPicPr>
          <p:nvPr/>
        </p:nvPicPr>
        <p:blipFill>
          <a:blip r:embed="rId2"/>
          <a:stretch>
            <a:fillRect/>
          </a:stretch>
        </p:blipFill>
        <p:spPr>
          <a:xfrm>
            <a:off x="4146080" y="5063796"/>
            <a:ext cx="851839" cy="1578742"/>
          </a:xfrm>
          <a:prstGeom prst="rect">
            <a:avLst/>
          </a:prstGeom>
        </p:spPr>
      </p:pic>
    </p:spTree>
    <p:extLst>
      <p:ext uri="{BB962C8B-B14F-4D97-AF65-F5344CB8AC3E}">
        <p14:creationId xmlns:p14="http://schemas.microsoft.com/office/powerpoint/2010/main" val="2721759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lt1"/>
                </a:solidFill>
                <a:latin typeface="Arial"/>
                <a:ea typeface="Arial"/>
                <a:cs typeface="Arial"/>
                <a:sym typeface="Arial"/>
              </a:rPr>
              <a:t>Infrastructure as Code</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33834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AA6C-34C2-ED41-A96D-44BDA5E76C0D}"/>
              </a:ext>
            </a:extLst>
          </p:cNvPr>
          <p:cNvSpPr>
            <a:spLocks noGrp="1"/>
          </p:cNvSpPr>
          <p:nvPr>
            <p:ph type="title"/>
          </p:nvPr>
        </p:nvSpPr>
        <p:spPr/>
        <p:txBody>
          <a:bodyPr/>
          <a:lstStyle/>
          <a:p>
            <a:r>
              <a:rPr lang="en-US" dirty="0"/>
              <a:t>Terraform instantiate MAPs</a:t>
            </a:r>
          </a:p>
        </p:txBody>
      </p:sp>
      <p:sp>
        <p:nvSpPr>
          <p:cNvPr id="3" name="Text Placeholder 2">
            <a:extLst>
              <a:ext uri="{FF2B5EF4-FFF2-40B4-BE49-F238E27FC236}">
                <a16:creationId xmlns:a16="http://schemas.microsoft.com/office/drawing/2014/main" id="{B9D7ECB4-68CC-9A4C-A486-953F15A1C9FC}"/>
              </a:ext>
            </a:extLst>
          </p:cNvPr>
          <p:cNvSpPr>
            <a:spLocks noGrp="1"/>
          </p:cNvSpPr>
          <p:nvPr>
            <p:ph type="body" idx="1"/>
          </p:nvPr>
        </p:nvSpPr>
        <p:spPr/>
        <p:txBody>
          <a:bodyPr/>
          <a:lstStyle/>
          <a:p>
            <a:r>
              <a:rPr lang="en-US" dirty="0">
                <a:solidFill>
                  <a:schemeClr val="tx1"/>
                </a:solidFill>
              </a:rPr>
              <a:t> To create a MAP you use a similar setup:</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variable "images" { </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type </a:t>
            </a:r>
            <a:r>
              <a:rPr lang="en-US" b="1"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"map" </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default </a:t>
            </a:r>
            <a:r>
              <a:rPr lang="en-US" b="1"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 </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"us-east-1" </a:t>
            </a:r>
            <a:r>
              <a:rPr lang="en-US" b="1"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"image-1234" </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"us-west-2" </a:t>
            </a:r>
            <a:r>
              <a:rPr lang="en-US" b="1"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"image-4567" } </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p>
          <a:p>
            <a:pPr marL="177800" indent="0">
              <a:buNone/>
            </a:pPr>
            <a:r>
              <a:rPr lang="en-US" dirty="0">
                <a:solidFill>
                  <a:schemeClr val="tx1"/>
                </a:solidFill>
              </a:rPr>
              <a:t>And to instantiate a map - similar to code:</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err="1">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var.images</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a:t>
            </a:r>
            <a:r>
              <a:rPr lang="en-US" dirty="0">
                <a:solidFill>
                  <a:schemeClr val="tx1"/>
                </a:solidFill>
              </a:rPr>
              <a:t>or </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err="1">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var.images</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[”us-east-1”]} </a:t>
            </a:r>
            <a:r>
              <a:rPr lang="en-US" dirty="0">
                <a:solidFill>
                  <a:schemeClr val="tx1"/>
                </a:solidFill>
              </a:rPr>
              <a:t>for “ubuntu”</a:t>
            </a:r>
          </a:p>
          <a:p>
            <a:endParaRPr lang="en-US" dirty="0">
              <a:solidFill>
                <a:schemeClr val="tx1"/>
              </a:solidFill>
              <a:highlight>
                <a:srgbClr val="000000"/>
              </a:highlight>
            </a:endParaRPr>
          </a:p>
        </p:txBody>
      </p:sp>
    </p:spTree>
    <p:extLst>
      <p:ext uri="{BB962C8B-B14F-4D97-AF65-F5344CB8AC3E}">
        <p14:creationId xmlns:p14="http://schemas.microsoft.com/office/powerpoint/2010/main" val="2936680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84CD7-4096-264C-B78B-F98C700590F6}"/>
              </a:ext>
            </a:extLst>
          </p:cNvPr>
          <p:cNvSpPr>
            <a:spLocks noGrp="1"/>
          </p:cNvSpPr>
          <p:nvPr>
            <p:ph type="title"/>
          </p:nvPr>
        </p:nvSpPr>
        <p:spPr/>
        <p:txBody>
          <a:bodyPr/>
          <a:lstStyle/>
          <a:p>
            <a:r>
              <a:rPr lang="en-US" dirty="0"/>
              <a:t>Terraform Environment Variables</a:t>
            </a:r>
          </a:p>
        </p:txBody>
      </p:sp>
      <p:sp>
        <p:nvSpPr>
          <p:cNvPr id="3" name="Text Placeholder 2">
            <a:extLst>
              <a:ext uri="{FF2B5EF4-FFF2-40B4-BE49-F238E27FC236}">
                <a16:creationId xmlns:a16="http://schemas.microsoft.com/office/drawing/2014/main" id="{937C5FE2-B2C4-A442-A22A-25C2DDD294A3}"/>
              </a:ext>
            </a:extLst>
          </p:cNvPr>
          <p:cNvSpPr>
            <a:spLocks noGrp="1"/>
          </p:cNvSpPr>
          <p:nvPr>
            <p:ph type="body" idx="1"/>
          </p:nvPr>
        </p:nvSpPr>
        <p:spPr/>
        <p:txBody>
          <a:bodyPr/>
          <a:lstStyle/>
          <a:p>
            <a:r>
              <a:rPr lang="en-US" dirty="0"/>
              <a:t> You can also pass environment variables in to terraform by appending </a:t>
            </a:r>
            <a:r>
              <a:rPr lang="en-US" b="1" dirty="0"/>
              <a:t>TF_VAR</a:t>
            </a:r>
            <a:r>
              <a:rPr lang="en-US" dirty="0"/>
              <a:t> to the front of the variable and then defining it. </a:t>
            </a:r>
          </a:p>
          <a:p>
            <a:r>
              <a:rPr lang="en-US" dirty="0"/>
              <a:t> So, for example:</a:t>
            </a:r>
          </a:p>
          <a:p>
            <a:pPr lvl="1"/>
            <a:r>
              <a:rPr lang="en-US" b="1" dirty="0"/>
              <a:t> export </a:t>
            </a:r>
            <a:r>
              <a:rPr lang="en-US" b="1" dirty="0" err="1"/>
              <a:t>TF_VAR_stringvar</a:t>
            </a:r>
            <a:r>
              <a:rPr lang="en-US" b="1" dirty="0"/>
              <a:t>=</a:t>
            </a:r>
            <a:r>
              <a:rPr lang="en-US" b="1" dirty="0" err="1"/>
              <a:t>somestring</a:t>
            </a:r>
            <a:endParaRPr lang="en-US" b="1" dirty="0"/>
          </a:p>
          <a:p>
            <a:pPr lvl="1"/>
            <a:r>
              <a:rPr lang="en-US" b="1" dirty="0"/>
              <a:t> export </a:t>
            </a:r>
            <a:r>
              <a:rPr lang="en-US" b="1" dirty="0" err="1"/>
              <a:t>TF_VAR_alist</a:t>
            </a:r>
            <a:r>
              <a:rPr lang="en-US" b="1" dirty="0"/>
              <a:t>=‘[”here”, “is”, “a”, “list”]’</a:t>
            </a:r>
          </a:p>
          <a:p>
            <a:pPr lvl="1"/>
            <a:r>
              <a:rPr lang="en-US" b="1" dirty="0"/>
              <a:t> export </a:t>
            </a:r>
            <a:r>
              <a:rPr lang="en-US" b="1" dirty="0" err="1"/>
              <a:t>TF_VAR_amap</a:t>
            </a:r>
            <a:r>
              <a:rPr lang="en-US" b="1" dirty="0"/>
              <a:t>=‘{“</a:t>
            </a:r>
            <a:r>
              <a:rPr lang="en-US" b="1" dirty="0" err="1"/>
              <a:t>best”:”movie</a:t>
            </a:r>
            <a:r>
              <a:rPr lang="en-US" b="1" dirty="0"/>
              <a:t>”, “is”:”</a:t>
            </a:r>
            <a:r>
              <a:rPr lang="en-US" b="1" dirty="0" err="1"/>
              <a:t>theroom</a:t>
            </a:r>
            <a:r>
              <a:rPr lang="en-US" b="1" dirty="0"/>
              <a:t>”}’</a:t>
            </a:r>
          </a:p>
          <a:p>
            <a:pPr marL="603250" lvl="1" indent="0">
              <a:buNone/>
            </a:pPr>
            <a:endParaRPr lang="en-US" dirty="0"/>
          </a:p>
          <a:p>
            <a:pPr marL="603250" lvl="1" indent="0">
              <a:buNone/>
            </a:pPr>
            <a:r>
              <a:rPr lang="en-US" dirty="0"/>
              <a:t>And then you get those as variables in the .</a:t>
            </a:r>
            <a:r>
              <a:rPr lang="en-US" dirty="0" err="1"/>
              <a:t>tf</a:t>
            </a:r>
            <a:r>
              <a:rPr lang="en-US" dirty="0"/>
              <a:t> file (and they will override default values)</a:t>
            </a:r>
          </a:p>
        </p:txBody>
      </p:sp>
    </p:spTree>
    <p:extLst>
      <p:ext uri="{BB962C8B-B14F-4D97-AF65-F5344CB8AC3E}">
        <p14:creationId xmlns:p14="http://schemas.microsoft.com/office/powerpoint/2010/main" val="1197093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B575-5924-DE46-B367-30CFAE7A2D2F}"/>
              </a:ext>
            </a:extLst>
          </p:cNvPr>
          <p:cNvSpPr>
            <a:spLocks noGrp="1"/>
          </p:cNvSpPr>
          <p:nvPr>
            <p:ph type="title"/>
          </p:nvPr>
        </p:nvSpPr>
        <p:spPr/>
        <p:txBody>
          <a:bodyPr/>
          <a:lstStyle/>
          <a:p>
            <a:r>
              <a:rPr lang="en-US" dirty="0"/>
              <a:t>Variable file</a:t>
            </a:r>
          </a:p>
        </p:txBody>
      </p:sp>
      <p:sp>
        <p:nvSpPr>
          <p:cNvPr id="3" name="Text Placeholder 2">
            <a:extLst>
              <a:ext uri="{FF2B5EF4-FFF2-40B4-BE49-F238E27FC236}">
                <a16:creationId xmlns:a16="http://schemas.microsoft.com/office/drawing/2014/main" id="{FF119D36-43F2-D543-AC5B-2CF84A30657B}"/>
              </a:ext>
            </a:extLst>
          </p:cNvPr>
          <p:cNvSpPr>
            <a:spLocks noGrp="1"/>
          </p:cNvSpPr>
          <p:nvPr>
            <p:ph type="body" idx="1"/>
          </p:nvPr>
        </p:nvSpPr>
        <p:spPr/>
        <p:txBody>
          <a:bodyPr/>
          <a:lstStyle/>
          <a:p>
            <a:r>
              <a:rPr lang="en-US" dirty="0"/>
              <a:t>The other option we have is to store all of our variables in a separate file- which is the preferred method for this class (makes it easier to find/change them).</a:t>
            </a:r>
          </a:p>
          <a:p>
            <a:r>
              <a:rPr lang="en-US" dirty="0"/>
              <a:t> There is a sample of this usage in ./</a:t>
            </a:r>
            <a:r>
              <a:rPr lang="en-US" dirty="0" err="1"/>
              <a:t>sample_files</a:t>
            </a:r>
            <a:r>
              <a:rPr lang="en-US" dirty="0"/>
              <a:t>/</a:t>
            </a:r>
            <a:r>
              <a:rPr lang="en-US" dirty="0" err="1"/>
              <a:t>variables.tf</a:t>
            </a:r>
            <a:r>
              <a:rPr lang="en-US" dirty="0"/>
              <a:t>. The setup is the same and there are no special characters/titles that you have to add in to get everything working.</a:t>
            </a:r>
          </a:p>
        </p:txBody>
      </p:sp>
      <p:pic>
        <p:nvPicPr>
          <p:cNvPr id="4" name="Picture 3">
            <a:extLst>
              <a:ext uri="{FF2B5EF4-FFF2-40B4-BE49-F238E27FC236}">
                <a16:creationId xmlns:a16="http://schemas.microsoft.com/office/drawing/2014/main" id="{F4C6AA0D-F2FF-1E4C-AF53-B7FD273D5B50}"/>
              </a:ext>
            </a:extLst>
          </p:cNvPr>
          <p:cNvPicPr>
            <a:picLocks noChangeAspect="1"/>
          </p:cNvPicPr>
          <p:nvPr/>
        </p:nvPicPr>
        <p:blipFill>
          <a:blip r:embed="rId2"/>
          <a:stretch>
            <a:fillRect/>
          </a:stretch>
        </p:blipFill>
        <p:spPr>
          <a:xfrm>
            <a:off x="3756462" y="5074525"/>
            <a:ext cx="1631075" cy="1631075"/>
          </a:xfrm>
          <a:prstGeom prst="rect">
            <a:avLst/>
          </a:prstGeom>
        </p:spPr>
      </p:pic>
    </p:spTree>
    <p:extLst>
      <p:ext uri="{BB962C8B-B14F-4D97-AF65-F5344CB8AC3E}">
        <p14:creationId xmlns:p14="http://schemas.microsoft.com/office/powerpoint/2010/main" val="2472007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702AF-DD44-1947-9D8C-3AD219AC3B1C}"/>
              </a:ext>
            </a:extLst>
          </p:cNvPr>
          <p:cNvSpPr>
            <a:spLocks noGrp="1"/>
          </p:cNvSpPr>
          <p:nvPr>
            <p:ph type="title"/>
          </p:nvPr>
        </p:nvSpPr>
        <p:spPr/>
        <p:txBody>
          <a:bodyPr/>
          <a:lstStyle/>
          <a:p>
            <a:r>
              <a:rPr lang="en-US" dirty="0"/>
              <a:t>Variable (another level up)</a:t>
            </a:r>
          </a:p>
        </p:txBody>
      </p:sp>
      <p:sp>
        <p:nvSpPr>
          <p:cNvPr id="3" name="Text Placeholder 2">
            <a:extLst>
              <a:ext uri="{FF2B5EF4-FFF2-40B4-BE49-F238E27FC236}">
                <a16:creationId xmlns:a16="http://schemas.microsoft.com/office/drawing/2014/main" id="{9E033EB3-338A-3A49-8A62-B8F898DC43DF}"/>
              </a:ext>
            </a:extLst>
          </p:cNvPr>
          <p:cNvSpPr>
            <a:spLocks noGrp="1"/>
          </p:cNvSpPr>
          <p:nvPr>
            <p:ph type="body" idx="1"/>
          </p:nvPr>
        </p:nvSpPr>
        <p:spPr/>
        <p:txBody>
          <a:bodyPr/>
          <a:lstStyle/>
          <a:p>
            <a:r>
              <a:rPr lang="en-US" dirty="0"/>
              <a:t> So…considering the fact that, if you remember, there is no “loading order” for file resources in terraform we can now use multi-level variable files to create templates that read data from a variables file. </a:t>
            </a:r>
          </a:p>
          <a:p>
            <a:r>
              <a:rPr lang="en-US" dirty="0"/>
              <a:t> What I mean here is that we can have a basic template file (released by the dev/ops team) that uses a variable file kept locally by developers to fill in specifics on resources. There is an example of this in </a:t>
            </a:r>
            <a:r>
              <a:rPr lang="en-US" b="1" dirty="0"/>
              <a:t>./</a:t>
            </a:r>
            <a:r>
              <a:rPr lang="en-US" b="1" dirty="0" err="1"/>
              <a:t>sample_files</a:t>
            </a:r>
            <a:r>
              <a:rPr lang="en-US" b="1" dirty="0"/>
              <a:t>/</a:t>
            </a:r>
            <a:r>
              <a:rPr lang="en-US" b="1" dirty="0" err="1"/>
              <a:t>resource.tf</a:t>
            </a:r>
            <a:endParaRPr lang="en-US" b="1" dirty="0"/>
          </a:p>
        </p:txBody>
      </p:sp>
      <p:pic>
        <p:nvPicPr>
          <p:cNvPr id="4" name="Picture 3">
            <a:extLst>
              <a:ext uri="{FF2B5EF4-FFF2-40B4-BE49-F238E27FC236}">
                <a16:creationId xmlns:a16="http://schemas.microsoft.com/office/drawing/2014/main" id="{4156CF86-FFD0-EB4B-9F83-C034127C1581}"/>
              </a:ext>
            </a:extLst>
          </p:cNvPr>
          <p:cNvPicPr>
            <a:picLocks noChangeAspect="1"/>
          </p:cNvPicPr>
          <p:nvPr/>
        </p:nvPicPr>
        <p:blipFill>
          <a:blip r:embed="rId2"/>
          <a:stretch>
            <a:fillRect/>
          </a:stretch>
        </p:blipFill>
        <p:spPr>
          <a:xfrm>
            <a:off x="5683467" y="5065985"/>
            <a:ext cx="1452399" cy="1452399"/>
          </a:xfrm>
          <a:prstGeom prst="rect">
            <a:avLst/>
          </a:prstGeom>
        </p:spPr>
      </p:pic>
    </p:spTree>
    <p:extLst>
      <p:ext uri="{BB962C8B-B14F-4D97-AF65-F5344CB8AC3E}">
        <p14:creationId xmlns:p14="http://schemas.microsoft.com/office/powerpoint/2010/main" val="3252759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5C2E7-109A-D541-BD1E-2511A2934B6E}"/>
              </a:ext>
            </a:extLst>
          </p:cNvPr>
          <p:cNvSpPr>
            <a:spLocks noGrp="1"/>
          </p:cNvSpPr>
          <p:nvPr>
            <p:ph type="title"/>
          </p:nvPr>
        </p:nvSpPr>
        <p:spPr/>
        <p:txBody>
          <a:bodyPr/>
          <a:lstStyle/>
          <a:p>
            <a:r>
              <a:rPr lang="en-US" dirty="0"/>
              <a:t>Managing </a:t>
            </a:r>
            <a:r>
              <a:rPr lang="en-US" dirty="0" err="1"/>
              <a:t>resource.tf</a:t>
            </a:r>
            <a:r>
              <a:rPr lang="en-US" dirty="0"/>
              <a:t> files</a:t>
            </a:r>
          </a:p>
        </p:txBody>
      </p:sp>
      <p:sp>
        <p:nvSpPr>
          <p:cNvPr id="3" name="Text Placeholder 2">
            <a:extLst>
              <a:ext uri="{FF2B5EF4-FFF2-40B4-BE49-F238E27FC236}">
                <a16:creationId xmlns:a16="http://schemas.microsoft.com/office/drawing/2014/main" id="{02A33698-8B7D-0A4F-A4F8-3122FEB7322F}"/>
              </a:ext>
            </a:extLst>
          </p:cNvPr>
          <p:cNvSpPr>
            <a:spLocks noGrp="1"/>
          </p:cNvSpPr>
          <p:nvPr>
            <p:ph type="body" idx="1"/>
          </p:nvPr>
        </p:nvSpPr>
        <p:spPr/>
        <p:txBody>
          <a:bodyPr/>
          <a:lstStyle/>
          <a:p>
            <a:r>
              <a:rPr lang="en-US" dirty="0"/>
              <a:t> So the idea here is that the </a:t>
            </a:r>
            <a:r>
              <a:rPr lang="en-US" dirty="0" err="1"/>
              <a:t>devops</a:t>
            </a:r>
            <a:r>
              <a:rPr lang="en-US" dirty="0"/>
              <a:t> team can:</a:t>
            </a:r>
          </a:p>
          <a:p>
            <a:pPr lvl="1"/>
            <a:r>
              <a:rPr lang="en-US" dirty="0"/>
              <a:t> Use this </a:t>
            </a:r>
            <a:r>
              <a:rPr lang="en-US" b="1" dirty="0"/>
              <a:t>resource</a:t>
            </a:r>
            <a:r>
              <a:rPr lang="en-US" dirty="0"/>
              <a:t> file as a template</a:t>
            </a:r>
          </a:p>
          <a:p>
            <a:pPr lvl="1"/>
            <a:r>
              <a:rPr lang="en-US" dirty="0"/>
              <a:t> Put the template into the version control system (git)</a:t>
            </a:r>
          </a:p>
          <a:p>
            <a:pPr lvl="1"/>
            <a:r>
              <a:rPr lang="en-US" dirty="0"/>
              <a:t> Have the developers download the template and </a:t>
            </a:r>
            <a:r>
              <a:rPr lang="en-US" b="1" dirty="0"/>
              <a:t>only edit the </a:t>
            </a:r>
            <a:r>
              <a:rPr lang="en-US" b="1" dirty="0" err="1"/>
              <a:t>variables.tf</a:t>
            </a:r>
            <a:r>
              <a:rPr lang="en-US" b="1" dirty="0"/>
              <a:t> resource</a:t>
            </a:r>
          </a:p>
          <a:p>
            <a:pPr lvl="1"/>
            <a:r>
              <a:rPr lang="en-US" b="1" dirty="0"/>
              <a:t> </a:t>
            </a:r>
            <a:r>
              <a:rPr lang="en-US" dirty="0"/>
              <a:t>Keep the local </a:t>
            </a:r>
            <a:r>
              <a:rPr lang="en-US" dirty="0" err="1"/>
              <a:t>variables.tf</a:t>
            </a:r>
            <a:r>
              <a:rPr lang="en-US" dirty="0"/>
              <a:t> file locally </a:t>
            </a:r>
            <a:r>
              <a:rPr lang="en-US" b="1" dirty="0"/>
              <a:t>only</a:t>
            </a:r>
            <a:r>
              <a:rPr lang="en-US" dirty="0"/>
              <a:t> (or in a separate, closed repo).</a:t>
            </a:r>
          </a:p>
          <a:p>
            <a:pPr lvl="1"/>
            <a:endParaRPr lang="en-US" dirty="0"/>
          </a:p>
          <a:p>
            <a:r>
              <a:rPr lang="en-US" dirty="0"/>
              <a:t>This means that developers can (if you trust them) deploy resources using </a:t>
            </a:r>
            <a:r>
              <a:rPr lang="en-US" i="1" dirty="0"/>
              <a:t>only</a:t>
            </a:r>
            <a:r>
              <a:rPr lang="en-US" dirty="0"/>
              <a:t> variables files. </a:t>
            </a:r>
          </a:p>
        </p:txBody>
      </p:sp>
      <p:pic>
        <p:nvPicPr>
          <p:cNvPr id="5" name="Picture 4">
            <a:extLst>
              <a:ext uri="{FF2B5EF4-FFF2-40B4-BE49-F238E27FC236}">
                <a16:creationId xmlns:a16="http://schemas.microsoft.com/office/drawing/2014/main" id="{393C6EF6-C8EC-474C-8A0D-34FE8C8E63BE}"/>
              </a:ext>
            </a:extLst>
          </p:cNvPr>
          <p:cNvPicPr>
            <a:picLocks noChangeAspect="1"/>
          </p:cNvPicPr>
          <p:nvPr/>
        </p:nvPicPr>
        <p:blipFill>
          <a:blip r:embed="rId2"/>
          <a:stretch>
            <a:fillRect/>
          </a:stretch>
        </p:blipFill>
        <p:spPr>
          <a:xfrm>
            <a:off x="3894940" y="5580993"/>
            <a:ext cx="1354119" cy="1124607"/>
          </a:xfrm>
          <a:prstGeom prst="rect">
            <a:avLst/>
          </a:prstGeom>
        </p:spPr>
      </p:pic>
    </p:spTree>
    <p:extLst>
      <p:ext uri="{BB962C8B-B14F-4D97-AF65-F5344CB8AC3E}">
        <p14:creationId xmlns:p14="http://schemas.microsoft.com/office/powerpoint/2010/main" val="3766931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FB92C-733F-AF43-A505-0D4C5578239F}"/>
              </a:ext>
            </a:extLst>
          </p:cNvPr>
          <p:cNvSpPr>
            <a:spLocks noGrp="1"/>
          </p:cNvSpPr>
          <p:nvPr>
            <p:ph type="title"/>
          </p:nvPr>
        </p:nvSpPr>
        <p:spPr/>
        <p:txBody>
          <a:bodyPr/>
          <a:lstStyle/>
          <a:p>
            <a:r>
              <a:rPr lang="en-US" dirty="0"/>
              <a:t>Output variable files</a:t>
            </a:r>
          </a:p>
        </p:txBody>
      </p:sp>
      <p:sp>
        <p:nvSpPr>
          <p:cNvPr id="3" name="Text Placeholder 2">
            <a:extLst>
              <a:ext uri="{FF2B5EF4-FFF2-40B4-BE49-F238E27FC236}">
                <a16:creationId xmlns:a16="http://schemas.microsoft.com/office/drawing/2014/main" id="{FA94B5AD-7B95-564D-8E17-A4237D14DA24}"/>
              </a:ext>
            </a:extLst>
          </p:cNvPr>
          <p:cNvSpPr>
            <a:spLocks noGrp="1"/>
          </p:cNvSpPr>
          <p:nvPr>
            <p:ph type="body" idx="1"/>
          </p:nvPr>
        </p:nvSpPr>
        <p:spPr/>
        <p:txBody>
          <a:bodyPr/>
          <a:lstStyle/>
          <a:p>
            <a:r>
              <a:rPr lang="en-US" dirty="0"/>
              <a:t> Finally we have output variables. These are basically variables that contain information </a:t>
            </a:r>
            <a:r>
              <a:rPr lang="en-US" b="1" dirty="0"/>
              <a:t>about</a:t>
            </a:r>
            <a:r>
              <a:rPr lang="en-US" dirty="0"/>
              <a:t> our deployed resources that we can then output.</a:t>
            </a:r>
          </a:p>
          <a:p>
            <a:r>
              <a:rPr lang="en-US" dirty="0"/>
              <a:t> Some examples of these include, for example:</a:t>
            </a:r>
          </a:p>
          <a:p>
            <a:pPr lvl="1"/>
            <a:r>
              <a:rPr lang="en-US" dirty="0"/>
              <a:t> The </a:t>
            </a:r>
            <a:r>
              <a:rPr lang="en-US" b="1" dirty="0"/>
              <a:t>public </a:t>
            </a:r>
            <a:r>
              <a:rPr lang="en-US" b="1" dirty="0" err="1"/>
              <a:t>ip</a:t>
            </a:r>
            <a:r>
              <a:rPr lang="en-US" dirty="0"/>
              <a:t> of a deployed EC2 instance.</a:t>
            </a:r>
          </a:p>
          <a:p>
            <a:pPr lvl="1"/>
            <a:r>
              <a:rPr lang="en-US" dirty="0"/>
              <a:t> The </a:t>
            </a:r>
            <a:r>
              <a:rPr lang="en-US" b="1" dirty="0"/>
              <a:t>hostname</a:t>
            </a:r>
            <a:r>
              <a:rPr lang="en-US" dirty="0"/>
              <a:t> of a deployed server</a:t>
            </a:r>
          </a:p>
          <a:p>
            <a:pPr lvl="1"/>
            <a:r>
              <a:rPr lang="en-US" dirty="0"/>
              <a:t> The </a:t>
            </a:r>
            <a:r>
              <a:rPr lang="en-US" b="1" dirty="0"/>
              <a:t>private </a:t>
            </a:r>
            <a:r>
              <a:rPr lang="en-US" b="1" dirty="0" err="1"/>
              <a:t>ip</a:t>
            </a:r>
            <a:r>
              <a:rPr lang="en-US" b="1" dirty="0"/>
              <a:t> </a:t>
            </a:r>
            <a:r>
              <a:rPr lang="en-US" dirty="0"/>
              <a:t>of a deployed EC2 instance</a:t>
            </a:r>
          </a:p>
          <a:p>
            <a:r>
              <a:rPr lang="en-US" dirty="0"/>
              <a:t> These output variables will be shown </a:t>
            </a:r>
            <a:r>
              <a:rPr lang="en-US" b="1" dirty="0"/>
              <a:t>after</a:t>
            </a:r>
            <a:r>
              <a:rPr lang="en-US" dirty="0"/>
              <a:t> terraform has applied and created the resources.</a:t>
            </a:r>
          </a:p>
        </p:txBody>
      </p:sp>
      <p:pic>
        <p:nvPicPr>
          <p:cNvPr id="5" name="Picture 4">
            <a:extLst>
              <a:ext uri="{FF2B5EF4-FFF2-40B4-BE49-F238E27FC236}">
                <a16:creationId xmlns:a16="http://schemas.microsoft.com/office/drawing/2014/main" id="{7EEB767C-D004-0242-8A1C-3152AD500593}"/>
              </a:ext>
            </a:extLst>
          </p:cNvPr>
          <p:cNvPicPr>
            <a:picLocks noChangeAspect="1"/>
          </p:cNvPicPr>
          <p:nvPr/>
        </p:nvPicPr>
        <p:blipFill>
          <a:blip r:embed="rId2"/>
          <a:stretch>
            <a:fillRect/>
          </a:stretch>
        </p:blipFill>
        <p:spPr>
          <a:xfrm>
            <a:off x="4082064" y="5459834"/>
            <a:ext cx="979871" cy="1245766"/>
          </a:xfrm>
          <a:prstGeom prst="rect">
            <a:avLst/>
          </a:prstGeom>
        </p:spPr>
      </p:pic>
    </p:spTree>
    <p:extLst>
      <p:ext uri="{BB962C8B-B14F-4D97-AF65-F5344CB8AC3E}">
        <p14:creationId xmlns:p14="http://schemas.microsoft.com/office/powerpoint/2010/main" val="2853252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E299F-04C4-E341-8A21-FA3B7F9BBB8F}"/>
              </a:ext>
            </a:extLst>
          </p:cNvPr>
          <p:cNvSpPr>
            <a:spLocks noGrp="1"/>
          </p:cNvSpPr>
          <p:nvPr>
            <p:ph type="title"/>
          </p:nvPr>
        </p:nvSpPr>
        <p:spPr/>
        <p:txBody>
          <a:bodyPr/>
          <a:lstStyle/>
          <a:p>
            <a:r>
              <a:rPr lang="en-US" dirty="0"/>
              <a:t>Output variables (cont’d)</a:t>
            </a:r>
          </a:p>
        </p:txBody>
      </p:sp>
      <p:sp>
        <p:nvSpPr>
          <p:cNvPr id="3" name="Text Placeholder 2">
            <a:extLst>
              <a:ext uri="{FF2B5EF4-FFF2-40B4-BE49-F238E27FC236}">
                <a16:creationId xmlns:a16="http://schemas.microsoft.com/office/drawing/2014/main" id="{20A25AD2-BE96-6340-84A5-8383F1A66A26}"/>
              </a:ext>
            </a:extLst>
          </p:cNvPr>
          <p:cNvSpPr>
            <a:spLocks noGrp="1"/>
          </p:cNvSpPr>
          <p:nvPr>
            <p:ph type="body" idx="1"/>
          </p:nvPr>
        </p:nvSpPr>
        <p:spPr/>
        <p:txBody>
          <a:bodyPr/>
          <a:lstStyle/>
          <a:p>
            <a:r>
              <a:rPr lang="en-US" dirty="0"/>
              <a:t> So along with showing at the end of a deployment you can always get the </a:t>
            </a:r>
            <a:r>
              <a:rPr lang="en-US" dirty="0" err="1"/>
              <a:t>golang</a:t>
            </a:r>
            <a:r>
              <a:rPr lang="en-US" dirty="0"/>
              <a:t> output variables with the command </a:t>
            </a:r>
            <a:r>
              <a:rPr lang="en-US" b="1" dirty="0"/>
              <a:t>terraform output </a:t>
            </a:r>
            <a:r>
              <a:rPr lang="en-US" b="1" dirty="0" err="1"/>
              <a:t>public_ip</a:t>
            </a:r>
            <a:r>
              <a:rPr lang="en-US" dirty="0"/>
              <a:t> and the display will show that output variable for your deployed resource.</a:t>
            </a:r>
          </a:p>
          <a:p>
            <a:r>
              <a:rPr lang="en-US" dirty="0"/>
              <a:t> An example of an </a:t>
            </a:r>
            <a:r>
              <a:rPr lang="en-US" dirty="0" err="1"/>
              <a:t>output.tf</a:t>
            </a:r>
            <a:r>
              <a:rPr lang="en-US" dirty="0"/>
              <a:t> file can be found in </a:t>
            </a:r>
            <a:r>
              <a:rPr lang="en-US" b="1" dirty="0"/>
              <a:t>./</a:t>
            </a:r>
            <a:r>
              <a:rPr lang="en-US" b="1" dirty="0" err="1"/>
              <a:t>sample_files</a:t>
            </a:r>
            <a:r>
              <a:rPr lang="en-US" b="1" dirty="0"/>
              <a:t>/</a:t>
            </a:r>
            <a:r>
              <a:rPr lang="en-US" b="1" dirty="0" err="1"/>
              <a:t>output.tf</a:t>
            </a:r>
            <a:endParaRPr lang="en-US" dirty="0"/>
          </a:p>
        </p:txBody>
      </p:sp>
      <p:pic>
        <p:nvPicPr>
          <p:cNvPr id="5" name="Picture 4">
            <a:extLst>
              <a:ext uri="{FF2B5EF4-FFF2-40B4-BE49-F238E27FC236}">
                <a16:creationId xmlns:a16="http://schemas.microsoft.com/office/drawing/2014/main" id="{F4B2025C-F3D6-6045-8A5A-151E17C2E3FD}"/>
              </a:ext>
            </a:extLst>
          </p:cNvPr>
          <p:cNvPicPr>
            <a:picLocks noChangeAspect="1"/>
          </p:cNvPicPr>
          <p:nvPr/>
        </p:nvPicPr>
        <p:blipFill>
          <a:blip r:embed="rId2"/>
          <a:stretch>
            <a:fillRect/>
          </a:stretch>
        </p:blipFill>
        <p:spPr>
          <a:xfrm>
            <a:off x="3621689" y="4590655"/>
            <a:ext cx="1900621" cy="1938633"/>
          </a:xfrm>
          <a:prstGeom prst="rect">
            <a:avLst/>
          </a:prstGeom>
        </p:spPr>
      </p:pic>
    </p:spTree>
    <p:extLst>
      <p:ext uri="{BB962C8B-B14F-4D97-AF65-F5344CB8AC3E}">
        <p14:creationId xmlns:p14="http://schemas.microsoft.com/office/powerpoint/2010/main" val="2546185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30B2-B33C-3840-B216-36FEC13BF78F}"/>
              </a:ext>
            </a:extLst>
          </p:cNvPr>
          <p:cNvSpPr>
            <a:spLocks noGrp="1"/>
          </p:cNvSpPr>
          <p:nvPr>
            <p:ph type="title"/>
          </p:nvPr>
        </p:nvSpPr>
        <p:spPr/>
        <p:txBody>
          <a:bodyPr/>
          <a:lstStyle/>
          <a:p>
            <a:r>
              <a:rPr lang="en-US" dirty="0"/>
              <a:t> Functions that work in Terraform</a:t>
            </a:r>
          </a:p>
        </p:txBody>
      </p:sp>
      <p:sp>
        <p:nvSpPr>
          <p:cNvPr id="3" name="Text Placeholder 2">
            <a:extLst>
              <a:ext uri="{FF2B5EF4-FFF2-40B4-BE49-F238E27FC236}">
                <a16:creationId xmlns:a16="http://schemas.microsoft.com/office/drawing/2014/main" id="{01F55E27-9811-5F4C-9AF2-45F34BDFB4F9}"/>
              </a:ext>
            </a:extLst>
          </p:cNvPr>
          <p:cNvSpPr>
            <a:spLocks noGrp="1"/>
          </p:cNvSpPr>
          <p:nvPr>
            <p:ph type="body" idx="1"/>
          </p:nvPr>
        </p:nvSpPr>
        <p:spPr/>
        <p:txBody>
          <a:bodyPr/>
          <a:lstStyle/>
          <a:p>
            <a:r>
              <a:rPr lang="en-US" dirty="0"/>
              <a:t> Terraform documents also allow you to use functions within documents to do things like basic mathematical functions and lookups.</a:t>
            </a:r>
          </a:p>
          <a:p>
            <a:r>
              <a:rPr lang="en-US" dirty="0"/>
              <a:t> I have included a </a:t>
            </a:r>
            <a:r>
              <a:rPr lang="en-US" b="1" dirty="0"/>
              <a:t>complete</a:t>
            </a:r>
            <a:r>
              <a:rPr lang="en-US" dirty="0"/>
              <a:t> list of these (as of terraform 0.11 anyway) in the </a:t>
            </a:r>
            <a:r>
              <a:rPr lang="en-US" b="1" dirty="0"/>
              <a:t>./</a:t>
            </a:r>
            <a:r>
              <a:rPr lang="en-US" b="1" dirty="0" err="1"/>
              <a:t>sample_files</a:t>
            </a:r>
            <a:r>
              <a:rPr lang="en-US" b="1" dirty="0"/>
              <a:t>/</a:t>
            </a:r>
            <a:r>
              <a:rPr lang="en-US" b="1" dirty="0" err="1"/>
              <a:t>functions_in_terraform.txt</a:t>
            </a:r>
            <a:r>
              <a:rPr lang="en-US" dirty="0"/>
              <a:t>. </a:t>
            </a:r>
          </a:p>
          <a:p>
            <a:r>
              <a:rPr lang="en-US" dirty="0"/>
              <a:t> I’m going to go over a few of the more commonly used ones here.</a:t>
            </a:r>
          </a:p>
        </p:txBody>
      </p:sp>
      <p:pic>
        <p:nvPicPr>
          <p:cNvPr id="4" name="Picture 3">
            <a:extLst>
              <a:ext uri="{FF2B5EF4-FFF2-40B4-BE49-F238E27FC236}">
                <a16:creationId xmlns:a16="http://schemas.microsoft.com/office/drawing/2014/main" id="{4E9C845D-204C-244A-940C-B7B2FFEAB722}"/>
              </a:ext>
            </a:extLst>
          </p:cNvPr>
          <p:cNvPicPr>
            <a:picLocks noChangeAspect="1"/>
          </p:cNvPicPr>
          <p:nvPr/>
        </p:nvPicPr>
        <p:blipFill>
          <a:blip r:embed="rId2"/>
          <a:stretch>
            <a:fillRect/>
          </a:stretch>
        </p:blipFill>
        <p:spPr>
          <a:xfrm>
            <a:off x="4180417" y="4677102"/>
            <a:ext cx="1446996" cy="1897337"/>
          </a:xfrm>
          <a:prstGeom prst="rect">
            <a:avLst/>
          </a:prstGeom>
        </p:spPr>
      </p:pic>
    </p:spTree>
    <p:extLst>
      <p:ext uri="{BB962C8B-B14F-4D97-AF65-F5344CB8AC3E}">
        <p14:creationId xmlns:p14="http://schemas.microsoft.com/office/powerpoint/2010/main" val="3388055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36AF6-5D33-3843-B250-A36F3D22AE4C}"/>
              </a:ext>
            </a:extLst>
          </p:cNvPr>
          <p:cNvSpPr>
            <a:spLocks noGrp="1"/>
          </p:cNvSpPr>
          <p:nvPr>
            <p:ph type="title"/>
          </p:nvPr>
        </p:nvSpPr>
        <p:spPr/>
        <p:txBody>
          <a:bodyPr/>
          <a:lstStyle/>
          <a:p>
            <a:r>
              <a:rPr lang="en-US" dirty="0"/>
              <a:t>Terraform Common functions</a:t>
            </a:r>
          </a:p>
        </p:txBody>
      </p:sp>
      <p:sp>
        <p:nvSpPr>
          <p:cNvPr id="3" name="Text Placeholder 2">
            <a:extLst>
              <a:ext uri="{FF2B5EF4-FFF2-40B4-BE49-F238E27FC236}">
                <a16:creationId xmlns:a16="http://schemas.microsoft.com/office/drawing/2014/main" id="{66F88FF1-4365-9842-8C82-75C13B378E4B}"/>
              </a:ext>
            </a:extLst>
          </p:cNvPr>
          <p:cNvSpPr>
            <a:spLocks noGrp="1"/>
          </p:cNvSpPr>
          <p:nvPr>
            <p:ph type="body" idx="1"/>
          </p:nvPr>
        </p:nvSpPr>
        <p:spPr/>
        <p:txBody>
          <a:bodyPr/>
          <a:lstStyle/>
          <a:p>
            <a:r>
              <a:rPr lang="en-US" dirty="0"/>
              <a:t> </a:t>
            </a:r>
            <a:r>
              <a:rPr lang="en-US" u="sng" dirty="0">
                <a:hlinkClick r:id="rId2"/>
              </a:rPr>
              <a:t>contains(list, element)</a:t>
            </a:r>
            <a:r>
              <a:rPr lang="en-US" dirty="0"/>
              <a:t> - Returns </a:t>
            </a:r>
            <a:r>
              <a:rPr lang="en-US" i="1" dirty="0"/>
              <a:t>true</a:t>
            </a:r>
            <a:r>
              <a:rPr lang="en-US" dirty="0"/>
              <a:t> if a list contains the given element and returns </a:t>
            </a:r>
            <a:r>
              <a:rPr lang="en-US" i="1" dirty="0"/>
              <a:t>false</a:t>
            </a:r>
            <a:r>
              <a:rPr lang="en-US" dirty="0"/>
              <a:t> otherwise. Examples: contains(</a:t>
            </a:r>
            <a:r>
              <a:rPr lang="en-US" dirty="0" err="1"/>
              <a:t>var.list_of_strings</a:t>
            </a:r>
            <a:r>
              <a:rPr lang="en-US" dirty="0"/>
              <a:t>, "</a:t>
            </a:r>
            <a:r>
              <a:rPr lang="en-US" dirty="0" err="1"/>
              <a:t>an_element</a:t>
            </a:r>
            <a:r>
              <a:rPr lang="en-US" dirty="0"/>
              <a:t>")</a:t>
            </a:r>
          </a:p>
          <a:p>
            <a:endParaRPr lang="en-US" dirty="0"/>
          </a:p>
          <a:p>
            <a:r>
              <a:rPr lang="en-US" u="sng" dirty="0">
                <a:hlinkClick r:id="rId3"/>
              </a:rPr>
              <a:t>join(delim, list)</a:t>
            </a:r>
            <a:r>
              <a:rPr lang="en-US" dirty="0"/>
              <a:t> - Joins the list with the delimiter for a resultant string. This function works only on flat lists. Examples:</a:t>
            </a:r>
          </a:p>
          <a:p>
            <a:pPr lvl="1"/>
            <a:r>
              <a:rPr lang="en-US" dirty="0">
                <a:hlinkClick r:id="rId4"/>
              </a:rPr>
              <a:t>join(",", aws_instance.foo.*.id)</a:t>
            </a:r>
            <a:endParaRPr lang="en-US" dirty="0"/>
          </a:p>
          <a:p>
            <a:pPr lvl="1"/>
            <a:r>
              <a:rPr lang="en-US" dirty="0">
                <a:hlinkClick r:id="rId5"/>
              </a:rPr>
              <a:t>join(",", var.ami_list)</a:t>
            </a:r>
            <a:endParaRPr lang="en-US" dirty="0"/>
          </a:p>
          <a:p>
            <a:pPr marL="603250" lvl="1" indent="0">
              <a:buNone/>
            </a:pPr>
            <a:endParaRPr lang="en-US" dirty="0"/>
          </a:p>
          <a:p>
            <a:pPr marL="177800" indent="0">
              <a:buNone/>
            </a:pPr>
            <a:endParaRPr lang="en-US" dirty="0"/>
          </a:p>
        </p:txBody>
      </p:sp>
    </p:spTree>
    <p:extLst>
      <p:ext uri="{BB962C8B-B14F-4D97-AF65-F5344CB8AC3E}">
        <p14:creationId xmlns:p14="http://schemas.microsoft.com/office/powerpoint/2010/main" val="3017656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F382-E1A7-AA4B-B062-F1F8C8BAAF17}"/>
              </a:ext>
            </a:extLst>
          </p:cNvPr>
          <p:cNvSpPr>
            <a:spLocks noGrp="1"/>
          </p:cNvSpPr>
          <p:nvPr>
            <p:ph type="title"/>
          </p:nvPr>
        </p:nvSpPr>
        <p:spPr/>
        <p:txBody>
          <a:bodyPr/>
          <a:lstStyle/>
          <a:p>
            <a:r>
              <a:rPr lang="en-US" dirty="0"/>
              <a:t>Terraform common functions</a:t>
            </a:r>
          </a:p>
        </p:txBody>
      </p:sp>
      <p:sp>
        <p:nvSpPr>
          <p:cNvPr id="3" name="Text Placeholder 2">
            <a:extLst>
              <a:ext uri="{FF2B5EF4-FFF2-40B4-BE49-F238E27FC236}">
                <a16:creationId xmlns:a16="http://schemas.microsoft.com/office/drawing/2014/main" id="{A0702756-4482-6A47-AB02-C5175920EEAA}"/>
              </a:ext>
            </a:extLst>
          </p:cNvPr>
          <p:cNvSpPr>
            <a:spLocks noGrp="1"/>
          </p:cNvSpPr>
          <p:nvPr>
            <p:ph type="body" idx="1"/>
          </p:nvPr>
        </p:nvSpPr>
        <p:spPr/>
        <p:txBody>
          <a:bodyPr/>
          <a:lstStyle/>
          <a:p>
            <a:r>
              <a:rPr lang="en-US" dirty="0"/>
              <a:t> </a:t>
            </a:r>
            <a:r>
              <a:rPr lang="en-US" dirty="0">
                <a:hlinkClick r:id="rId2"/>
              </a:rPr>
              <a:t>rsadecrypt(string, key)</a:t>
            </a:r>
            <a:r>
              <a:rPr lang="en-US" dirty="0"/>
              <a:t> - Decrypts string using RSA. The padding scheme PKCS #1 v1.5 is used. The </a:t>
            </a:r>
            <a:r>
              <a:rPr lang="en-US" dirty="0" err="1"/>
              <a:t>stringmust</a:t>
            </a:r>
            <a:r>
              <a:rPr lang="en-US" dirty="0"/>
              <a:t> be base64-encoded. key must be an RSA private key in PEM format. You may use file() to load it from a file.</a:t>
            </a:r>
          </a:p>
          <a:p>
            <a:r>
              <a:rPr lang="en-US" dirty="0"/>
              <a:t> </a:t>
            </a:r>
            <a:r>
              <a:rPr lang="en-US" u="sng" dirty="0">
                <a:hlinkClick r:id="rId3"/>
              </a:rPr>
              <a:t>timestamp()</a:t>
            </a:r>
            <a:r>
              <a:rPr lang="en-US" dirty="0"/>
              <a:t> - Returns a UTC timestamp string in RFC 3339 format. This string will change with every invocation of the function, so in order to prevent diffs on every plan &amp; apply, it must be used with the </a:t>
            </a:r>
            <a:r>
              <a:rPr lang="en-US" dirty="0">
                <a:hlinkClick r:id="rId4"/>
              </a:rPr>
              <a:t>ignore_changes</a:t>
            </a:r>
            <a:r>
              <a:rPr lang="en-US" dirty="0"/>
              <a:t> lifecycle attribute.</a:t>
            </a:r>
          </a:p>
        </p:txBody>
      </p:sp>
    </p:spTree>
    <p:extLst>
      <p:ext uri="{BB962C8B-B14F-4D97-AF65-F5344CB8AC3E}">
        <p14:creationId xmlns:p14="http://schemas.microsoft.com/office/powerpoint/2010/main" val="2541390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4DBB4-3C6D-AD49-9474-77BD76BF49A9}"/>
              </a:ext>
            </a:extLst>
          </p:cNvPr>
          <p:cNvSpPr>
            <a:spLocks noGrp="1"/>
          </p:cNvSpPr>
          <p:nvPr>
            <p:ph type="title"/>
          </p:nvPr>
        </p:nvSpPr>
        <p:spPr/>
        <p:txBody>
          <a:bodyPr/>
          <a:lstStyle/>
          <a:p>
            <a:r>
              <a:rPr lang="en-US" dirty="0" err="1"/>
              <a:t>Cloudformation</a:t>
            </a:r>
            <a:r>
              <a:rPr lang="en-US" dirty="0"/>
              <a:t> </a:t>
            </a:r>
          </a:p>
        </p:txBody>
      </p:sp>
      <p:sp>
        <p:nvSpPr>
          <p:cNvPr id="3" name="Text Placeholder 2">
            <a:extLst>
              <a:ext uri="{FF2B5EF4-FFF2-40B4-BE49-F238E27FC236}">
                <a16:creationId xmlns:a16="http://schemas.microsoft.com/office/drawing/2014/main" id="{E65B6F53-47C1-C940-BA3E-B4D7B1254FDB}"/>
              </a:ext>
            </a:extLst>
          </p:cNvPr>
          <p:cNvSpPr>
            <a:spLocks noGrp="1"/>
          </p:cNvSpPr>
          <p:nvPr>
            <p:ph type="body" idx="1"/>
          </p:nvPr>
        </p:nvSpPr>
        <p:spPr>
          <a:xfrm>
            <a:off x="76200" y="1371600"/>
            <a:ext cx="8991600" cy="5029199"/>
          </a:xfrm>
        </p:spPr>
        <p:txBody>
          <a:bodyPr/>
          <a:lstStyle/>
          <a:p>
            <a:r>
              <a:rPr lang="en-US" dirty="0"/>
              <a:t> So the foundation of all AWS applications is CLOUDFORMATION templates. </a:t>
            </a:r>
          </a:p>
          <a:p>
            <a:r>
              <a:rPr lang="en-US" dirty="0"/>
              <a:t> These are JSON OR YAML representations of everything running on your AWS platform. </a:t>
            </a:r>
          </a:p>
          <a:p>
            <a:r>
              <a:rPr lang="en-US" dirty="0"/>
              <a:t> The next slide will show a very basic format around how we create a single EC2 instance with a </a:t>
            </a:r>
            <a:r>
              <a:rPr lang="en-US" dirty="0" err="1"/>
              <a:t>cloudformation</a:t>
            </a:r>
            <a:r>
              <a:rPr lang="en-US" dirty="0"/>
              <a:t> template.</a:t>
            </a:r>
          </a:p>
          <a:p>
            <a:r>
              <a:rPr lang="en-US" dirty="0"/>
              <a:t>It will be in 3 parts </a:t>
            </a:r>
          </a:p>
          <a:p>
            <a:endParaRPr lang="en-US" dirty="0"/>
          </a:p>
          <a:p>
            <a:pPr marL="177800" indent="0">
              <a:buNone/>
            </a:pPr>
            <a:endParaRPr lang="en-US" dirty="0"/>
          </a:p>
        </p:txBody>
      </p:sp>
      <p:pic>
        <p:nvPicPr>
          <p:cNvPr id="7" name="Picture 6">
            <a:extLst>
              <a:ext uri="{FF2B5EF4-FFF2-40B4-BE49-F238E27FC236}">
                <a16:creationId xmlns:a16="http://schemas.microsoft.com/office/drawing/2014/main" id="{4B122B72-6BC0-1F45-9A9D-A1547D860936}"/>
              </a:ext>
            </a:extLst>
          </p:cNvPr>
          <p:cNvPicPr>
            <a:picLocks noChangeAspect="1"/>
          </p:cNvPicPr>
          <p:nvPr/>
        </p:nvPicPr>
        <p:blipFill>
          <a:blip r:embed="rId2"/>
          <a:stretch>
            <a:fillRect/>
          </a:stretch>
        </p:blipFill>
        <p:spPr>
          <a:xfrm>
            <a:off x="4750676" y="4235668"/>
            <a:ext cx="3247696" cy="2165131"/>
          </a:xfrm>
          <a:prstGeom prst="rect">
            <a:avLst/>
          </a:prstGeom>
        </p:spPr>
      </p:pic>
    </p:spTree>
    <p:extLst>
      <p:ext uri="{BB962C8B-B14F-4D97-AF65-F5344CB8AC3E}">
        <p14:creationId xmlns:p14="http://schemas.microsoft.com/office/powerpoint/2010/main" val="750253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5922-BA6F-D448-B4AB-99B7D7E40A11}"/>
              </a:ext>
            </a:extLst>
          </p:cNvPr>
          <p:cNvSpPr>
            <a:spLocks noGrp="1"/>
          </p:cNvSpPr>
          <p:nvPr>
            <p:ph type="title"/>
          </p:nvPr>
        </p:nvSpPr>
        <p:spPr/>
        <p:txBody>
          <a:bodyPr/>
          <a:lstStyle/>
          <a:p>
            <a:r>
              <a:rPr lang="en-US" dirty="0"/>
              <a:t>Terraform common functions</a:t>
            </a:r>
          </a:p>
        </p:txBody>
      </p:sp>
      <p:sp>
        <p:nvSpPr>
          <p:cNvPr id="3" name="Text Placeholder 2">
            <a:extLst>
              <a:ext uri="{FF2B5EF4-FFF2-40B4-BE49-F238E27FC236}">
                <a16:creationId xmlns:a16="http://schemas.microsoft.com/office/drawing/2014/main" id="{6F559FA2-30B9-2941-ACDD-2C23BCCF55A4}"/>
              </a:ext>
            </a:extLst>
          </p:cNvPr>
          <p:cNvSpPr>
            <a:spLocks noGrp="1"/>
          </p:cNvSpPr>
          <p:nvPr>
            <p:ph type="body" idx="1"/>
          </p:nvPr>
        </p:nvSpPr>
        <p:spPr/>
        <p:txBody>
          <a:bodyPr/>
          <a:lstStyle/>
          <a:p>
            <a:r>
              <a:rPr lang="en-US" u="sng" dirty="0">
                <a:hlinkClick r:id="rId2"/>
              </a:rPr>
              <a:t>lookup(map, key, [default])</a:t>
            </a:r>
            <a:r>
              <a:rPr lang="en-US" dirty="0"/>
              <a:t> - Performs a dynamic lookup into a map variable. The map parameter should be another variable, such as </a:t>
            </a:r>
            <a:r>
              <a:rPr lang="en-US" dirty="0" err="1"/>
              <a:t>var.amis</a:t>
            </a:r>
            <a:r>
              <a:rPr lang="en-US" dirty="0"/>
              <a:t>. If key does not exist in map, the interpolation will fail unless you specify a third argument, default, which should be a string value to return if no key is found in map. This function only works on flat maps and will return an error for maps that include nested lists or maps.</a:t>
            </a:r>
          </a:p>
        </p:txBody>
      </p:sp>
    </p:spTree>
    <p:extLst>
      <p:ext uri="{BB962C8B-B14F-4D97-AF65-F5344CB8AC3E}">
        <p14:creationId xmlns:p14="http://schemas.microsoft.com/office/powerpoint/2010/main" val="3830547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F1CB-FA37-4D49-8A21-077A2A49ADE6}"/>
              </a:ext>
            </a:extLst>
          </p:cNvPr>
          <p:cNvSpPr>
            <a:spLocks noGrp="1"/>
          </p:cNvSpPr>
          <p:nvPr>
            <p:ph type="title"/>
          </p:nvPr>
        </p:nvSpPr>
        <p:spPr/>
        <p:txBody>
          <a:bodyPr/>
          <a:lstStyle/>
          <a:p>
            <a:r>
              <a:rPr lang="en-US" dirty="0"/>
              <a:t>Terraform ternary operators</a:t>
            </a:r>
          </a:p>
        </p:txBody>
      </p:sp>
      <p:sp>
        <p:nvSpPr>
          <p:cNvPr id="3" name="Text Placeholder 2">
            <a:extLst>
              <a:ext uri="{FF2B5EF4-FFF2-40B4-BE49-F238E27FC236}">
                <a16:creationId xmlns:a16="http://schemas.microsoft.com/office/drawing/2014/main" id="{C654F8A1-9EDE-FC4C-AD81-2A471189E38C}"/>
              </a:ext>
            </a:extLst>
          </p:cNvPr>
          <p:cNvSpPr>
            <a:spLocks noGrp="1"/>
          </p:cNvSpPr>
          <p:nvPr>
            <p:ph type="body" idx="1"/>
          </p:nvPr>
        </p:nvSpPr>
        <p:spPr/>
        <p:txBody>
          <a:bodyPr/>
          <a:lstStyle/>
          <a:p>
            <a:r>
              <a:rPr lang="en-US" dirty="0"/>
              <a:t> Needless to say there are </a:t>
            </a:r>
            <a:r>
              <a:rPr lang="en-US" b="1" dirty="0"/>
              <a:t>loads</a:t>
            </a:r>
            <a:r>
              <a:rPr lang="en-US" dirty="0"/>
              <a:t> more of these functions and I encourage you to use the .txt file in </a:t>
            </a:r>
            <a:r>
              <a:rPr lang="en-US" dirty="0" err="1"/>
              <a:t>sample_files</a:t>
            </a:r>
            <a:r>
              <a:rPr lang="en-US" dirty="0"/>
              <a:t> as a guide (or google) when writing </a:t>
            </a:r>
            <a:r>
              <a:rPr lang="en-US" dirty="0" err="1"/>
              <a:t>tf</a:t>
            </a:r>
            <a:r>
              <a:rPr lang="en-US" dirty="0"/>
              <a:t> files. It’s like the seeds of a programming language in there. </a:t>
            </a:r>
          </a:p>
          <a:p>
            <a:r>
              <a:rPr lang="en-US" dirty="0"/>
              <a:t> </a:t>
            </a:r>
            <a:r>
              <a:rPr lang="en-US" dirty="0" err="1"/>
              <a:t>Finaly</a:t>
            </a:r>
            <a:r>
              <a:rPr lang="en-US" dirty="0"/>
              <a:t> there are ternary operators: so things like</a:t>
            </a:r>
          </a:p>
          <a:p>
            <a:pPr lvl="1"/>
            <a:r>
              <a:rPr lang="en-US" dirty="0">
                <a:solidFill>
                  <a:schemeClr val="bg2"/>
                </a:solidFill>
                <a:highlight>
                  <a:srgbClr val="C0C0C0"/>
                </a:highlight>
              </a:rPr>
              <a:t>count = "${</a:t>
            </a:r>
            <a:r>
              <a:rPr lang="en-US" dirty="0" err="1">
                <a:solidFill>
                  <a:schemeClr val="bg2"/>
                </a:solidFill>
                <a:highlight>
                  <a:srgbClr val="C0C0C0"/>
                </a:highlight>
              </a:rPr>
              <a:t>var.private_zone</a:t>
            </a:r>
            <a:r>
              <a:rPr lang="en-US" dirty="0">
                <a:solidFill>
                  <a:schemeClr val="bg2"/>
                </a:solidFill>
                <a:highlight>
                  <a:srgbClr val="C0C0C0"/>
                </a:highlight>
              </a:rPr>
              <a:t> == "true" ? 1 : 0}"  </a:t>
            </a:r>
            <a:r>
              <a:rPr lang="en-US" dirty="0">
                <a:solidFill>
                  <a:schemeClr val="tx1"/>
                </a:solidFill>
              </a:rPr>
              <a:t>will work</a:t>
            </a:r>
            <a:br>
              <a:rPr lang="en-US" dirty="0"/>
            </a:br>
            <a:r>
              <a:rPr lang="en-US" dirty="0"/>
              <a:t> </a:t>
            </a:r>
          </a:p>
        </p:txBody>
      </p:sp>
      <p:pic>
        <p:nvPicPr>
          <p:cNvPr id="4" name="Picture 3">
            <a:extLst>
              <a:ext uri="{FF2B5EF4-FFF2-40B4-BE49-F238E27FC236}">
                <a16:creationId xmlns:a16="http://schemas.microsoft.com/office/drawing/2014/main" id="{81353223-E06A-C045-BEBD-DC022F08D0C7}"/>
              </a:ext>
            </a:extLst>
          </p:cNvPr>
          <p:cNvPicPr>
            <a:picLocks noChangeAspect="1"/>
          </p:cNvPicPr>
          <p:nvPr/>
        </p:nvPicPr>
        <p:blipFill>
          <a:blip r:embed="rId2"/>
          <a:stretch>
            <a:fillRect/>
          </a:stretch>
        </p:blipFill>
        <p:spPr>
          <a:xfrm>
            <a:off x="3468414" y="4569549"/>
            <a:ext cx="1504035" cy="2136051"/>
          </a:xfrm>
          <a:prstGeom prst="rect">
            <a:avLst/>
          </a:prstGeom>
        </p:spPr>
      </p:pic>
    </p:spTree>
    <p:extLst>
      <p:ext uri="{BB962C8B-B14F-4D97-AF65-F5344CB8AC3E}">
        <p14:creationId xmlns:p14="http://schemas.microsoft.com/office/powerpoint/2010/main" val="71734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E876-11D4-B64C-AF1F-BB0844A1EBD6}"/>
              </a:ext>
            </a:extLst>
          </p:cNvPr>
          <p:cNvSpPr>
            <a:spLocks noGrp="1"/>
          </p:cNvSpPr>
          <p:nvPr>
            <p:ph type="title"/>
          </p:nvPr>
        </p:nvSpPr>
        <p:spPr/>
        <p:txBody>
          <a:bodyPr/>
          <a:lstStyle/>
          <a:p>
            <a:r>
              <a:rPr lang="en-US" dirty="0"/>
              <a:t>Terraform Overrides</a:t>
            </a:r>
          </a:p>
        </p:txBody>
      </p:sp>
      <p:sp>
        <p:nvSpPr>
          <p:cNvPr id="3" name="Text Placeholder 2">
            <a:extLst>
              <a:ext uri="{FF2B5EF4-FFF2-40B4-BE49-F238E27FC236}">
                <a16:creationId xmlns:a16="http://schemas.microsoft.com/office/drawing/2014/main" id="{35B9F32B-7A12-9A4A-A1C0-6BCB5F9AD8FC}"/>
              </a:ext>
            </a:extLst>
          </p:cNvPr>
          <p:cNvSpPr>
            <a:spLocks noGrp="1"/>
          </p:cNvSpPr>
          <p:nvPr>
            <p:ph type="body" idx="1"/>
          </p:nvPr>
        </p:nvSpPr>
        <p:spPr/>
        <p:txBody>
          <a:bodyPr/>
          <a:lstStyle/>
          <a:p>
            <a:r>
              <a:rPr lang="en-US" dirty="0"/>
              <a:t> So if you recall we talked about terraform files using </a:t>
            </a:r>
            <a:r>
              <a:rPr lang="en-US" b="1" dirty="0"/>
              <a:t>append</a:t>
            </a:r>
            <a:r>
              <a:rPr lang="en-US" dirty="0"/>
              <a:t> instead of </a:t>
            </a:r>
            <a:r>
              <a:rPr lang="en-US" b="1" dirty="0"/>
              <a:t>merge </a:t>
            </a:r>
            <a:r>
              <a:rPr lang="en-US" dirty="0"/>
              <a:t>with one exception: </a:t>
            </a:r>
            <a:r>
              <a:rPr lang="en-US" b="1" dirty="0"/>
              <a:t>overrides</a:t>
            </a:r>
            <a:r>
              <a:rPr lang="en-US" dirty="0"/>
              <a:t>. </a:t>
            </a:r>
          </a:p>
          <a:p>
            <a:r>
              <a:rPr lang="en-US" dirty="0"/>
              <a:t> Basically an override file is </a:t>
            </a:r>
            <a:r>
              <a:rPr lang="en-US" b="1" dirty="0"/>
              <a:t>merged</a:t>
            </a:r>
            <a:r>
              <a:rPr lang="en-US" dirty="0"/>
              <a:t> after all other terraform files are appended and can therefore be used to overwrite original variable values. </a:t>
            </a:r>
          </a:p>
          <a:p>
            <a:r>
              <a:rPr lang="en-US" dirty="0"/>
              <a:t> To create an override file just name the file </a:t>
            </a:r>
            <a:r>
              <a:rPr lang="en-US" b="1" dirty="0" err="1"/>
              <a:t>override.tf</a:t>
            </a:r>
            <a:r>
              <a:rPr lang="en-US" dirty="0"/>
              <a:t> or end it with </a:t>
            </a:r>
            <a:r>
              <a:rPr lang="en-US" b="1" dirty="0"/>
              <a:t>_</a:t>
            </a:r>
            <a:r>
              <a:rPr lang="en-US" b="1" dirty="0" err="1"/>
              <a:t>override.tf</a:t>
            </a:r>
            <a:r>
              <a:rPr lang="en-US" b="1" dirty="0"/>
              <a:t> </a:t>
            </a:r>
            <a:r>
              <a:rPr lang="en-US" dirty="0"/>
              <a:t>and terraform will take it from there.</a:t>
            </a:r>
          </a:p>
        </p:txBody>
      </p:sp>
      <p:pic>
        <p:nvPicPr>
          <p:cNvPr id="4" name="Picture 3">
            <a:extLst>
              <a:ext uri="{FF2B5EF4-FFF2-40B4-BE49-F238E27FC236}">
                <a16:creationId xmlns:a16="http://schemas.microsoft.com/office/drawing/2014/main" id="{B1CBE2A9-6456-924D-BA58-F058C8CC8E5D}"/>
              </a:ext>
            </a:extLst>
          </p:cNvPr>
          <p:cNvPicPr>
            <a:picLocks noChangeAspect="1"/>
          </p:cNvPicPr>
          <p:nvPr/>
        </p:nvPicPr>
        <p:blipFill>
          <a:blip r:embed="rId2"/>
          <a:stretch>
            <a:fillRect/>
          </a:stretch>
        </p:blipFill>
        <p:spPr>
          <a:xfrm>
            <a:off x="3972910" y="5224298"/>
            <a:ext cx="1481302" cy="1481302"/>
          </a:xfrm>
          <a:prstGeom prst="rect">
            <a:avLst/>
          </a:prstGeom>
        </p:spPr>
      </p:pic>
    </p:spTree>
    <p:extLst>
      <p:ext uri="{BB962C8B-B14F-4D97-AF65-F5344CB8AC3E}">
        <p14:creationId xmlns:p14="http://schemas.microsoft.com/office/powerpoint/2010/main" val="1162036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DAB90-FA9F-264F-8957-38EC9957AC34}"/>
              </a:ext>
            </a:extLst>
          </p:cNvPr>
          <p:cNvSpPr>
            <a:spLocks noGrp="1"/>
          </p:cNvSpPr>
          <p:nvPr>
            <p:ph type="title"/>
          </p:nvPr>
        </p:nvSpPr>
        <p:spPr/>
        <p:txBody>
          <a:bodyPr/>
          <a:lstStyle/>
          <a:p>
            <a:r>
              <a:rPr lang="en-US" dirty="0"/>
              <a:t>Terraform override example</a:t>
            </a:r>
          </a:p>
        </p:txBody>
      </p:sp>
      <p:sp>
        <p:nvSpPr>
          <p:cNvPr id="3" name="Text Placeholder 2">
            <a:extLst>
              <a:ext uri="{FF2B5EF4-FFF2-40B4-BE49-F238E27FC236}">
                <a16:creationId xmlns:a16="http://schemas.microsoft.com/office/drawing/2014/main" id="{7252AD86-D223-9046-8D5E-ED478F0D8375}"/>
              </a:ext>
            </a:extLst>
          </p:cNvPr>
          <p:cNvSpPr>
            <a:spLocks noGrp="1"/>
          </p:cNvSpPr>
          <p:nvPr>
            <p:ph type="body" idx="1"/>
          </p:nvPr>
        </p:nvSpPr>
        <p:spPr/>
        <p:txBody>
          <a:bodyPr/>
          <a:lstStyle/>
          <a:p>
            <a:pPr marL="177800" indent="0">
              <a:buNone/>
            </a:pPr>
            <a:r>
              <a:rPr lang="en-US" dirty="0"/>
              <a:t>So for the original </a:t>
            </a:r>
            <a:r>
              <a:rPr lang="en-US" dirty="0" err="1"/>
              <a:t>tf</a:t>
            </a:r>
            <a:r>
              <a:rPr lang="en-US" dirty="0"/>
              <a:t> file you might have:</a:t>
            </a:r>
          </a:p>
          <a:p>
            <a:pPr marL="177800" indent="0">
              <a:buNone/>
            </a:pPr>
            <a:endParaRPr lang="en-US" dirty="0"/>
          </a:p>
          <a:p>
            <a:pPr marL="177800" indent="0">
              <a:buNone/>
            </a:pPr>
            <a:r>
              <a:rPr lang="en-US" b="1" dirty="0"/>
              <a:t>resource "</a:t>
            </a:r>
            <a:r>
              <a:rPr lang="en-US" b="1" dirty="0" err="1"/>
              <a:t>aws_instance</a:t>
            </a:r>
            <a:r>
              <a:rPr lang="en-US" b="1" dirty="0"/>
              <a:t>" "web" { </a:t>
            </a:r>
          </a:p>
          <a:p>
            <a:pPr marL="177800" indent="0">
              <a:buNone/>
            </a:pPr>
            <a:r>
              <a:rPr lang="en-US" b="1" dirty="0"/>
              <a:t>	</a:t>
            </a:r>
            <a:r>
              <a:rPr lang="en-US" b="1" dirty="0" err="1"/>
              <a:t>ami</a:t>
            </a:r>
            <a:r>
              <a:rPr lang="en-US" b="1" dirty="0"/>
              <a:t> = "ami-408c7f28" </a:t>
            </a:r>
          </a:p>
          <a:p>
            <a:pPr marL="177800" indent="0">
              <a:buNone/>
            </a:pPr>
            <a:r>
              <a:rPr lang="en-US" b="1" dirty="0"/>
              <a:t>}</a:t>
            </a:r>
          </a:p>
          <a:p>
            <a:pPr marL="177800" indent="0">
              <a:buNone/>
            </a:pPr>
            <a:endParaRPr lang="en-US" b="1" dirty="0"/>
          </a:p>
          <a:p>
            <a:pPr marL="177800" indent="0">
              <a:buNone/>
            </a:pPr>
            <a:r>
              <a:rPr lang="en-US" dirty="0"/>
              <a:t>And in the override file:</a:t>
            </a:r>
          </a:p>
          <a:p>
            <a:pPr marL="177800" indent="0">
              <a:buNone/>
            </a:pPr>
            <a:r>
              <a:rPr lang="en-US" b="1" dirty="0"/>
              <a:t>resource "</a:t>
            </a:r>
            <a:r>
              <a:rPr lang="en-US" b="1" dirty="0" err="1"/>
              <a:t>aws_instance</a:t>
            </a:r>
            <a:r>
              <a:rPr lang="en-US" b="1" dirty="0"/>
              <a:t>" "web" { </a:t>
            </a:r>
          </a:p>
          <a:p>
            <a:pPr marL="177800" indent="0">
              <a:buNone/>
            </a:pPr>
            <a:r>
              <a:rPr lang="en-US" b="1" dirty="0"/>
              <a:t>	</a:t>
            </a:r>
            <a:r>
              <a:rPr lang="en-US" b="1" dirty="0" err="1"/>
              <a:t>ami</a:t>
            </a:r>
            <a:r>
              <a:rPr lang="en-US" b="1" dirty="0"/>
              <a:t> = ”ami-123v8fnd" </a:t>
            </a:r>
          </a:p>
          <a:p>
            <a:pPr marL="177800" indent="0">
              <a:buNone/>
            </a:pPr>
            <a:r>
              <a:rPr lang="en-US" b="1" dirty="0"/>
              <a:t>}</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C3CBE595-6940-AD4A-8E64-3ADCF52CE270}"/>
              </a:ext>
            </a:extLst>
          </p:cNvPr>
          <p:cNvPicPr>
            <a:picLocks noChangeAspect="1"/>
          </p:cNvPicPr>
          <p:nvPr/>
        </p:nvPicPr>
        <p:blipFill>
          <a:blip r:embed="rId2"/>
          <a:stretch>
            <a:fillRect/>
          </a:stretch>
        </p:blipFill>
        <p:spPr>
          <a:xfrm>
            <a:off x="6273800" y="2079953"/>
            <a:ext cx="2794000" cy="2908300"/>
          </a:xfrm>
          <a:prstGeom prst="rect">
            <a:avLst/>
          </a:prstGeom>
        </p:spPr>
      </p:pic>
    </p:spTree>
    <p:extLst>
      <p:ext uri="{BB962C8B-B14F-4D97-AF65-F5344CB8AC3E}">
        <p14:creationId xmlns:p14="http://schemas.microsoft.com/office/powerpoint/2010/main" val="1757127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0C749-F688-B64C-BCB5-B45F0516A178}"/>
              </a:ext>
            </a:extLst>
          </p:cNvPr>
          <p:cNvSpPr>
            <a:spLocks noGrp="1"/>
          </p:cNvSpPr>
          <p:nvPr>
            <p:ph type="title"/>
          </p:nvPr>
        </p:nvSpPr>
        <p:spPr/>
        <p:txBody>
          <a:bodyPr/>
          <a:lstStyle/>
          <a:p>
            <a:r>
              <a:rPr lang="en-US" dirty="0"/>
              <a:t>Terraform Providers</a:t>
            </a:r>
          </a:p>
        </p:txBody>
      </p:sp>
      <p:sp>
        <p:nvSpPr>
          <p:cNvPr id="3" name="Text Placeholder 2">
            <a:extLst>
              <a:ext uri="{FF2B5EF4-FFF2-40B4-BE49-F238E27FC236}">
                <a16:creationId xmlns:a16="http://schemas.microsoft.com/office/drawing/2014/main" id="{42574100-1F6F-EC49-BE69-70FC0031BD61}"/>
              </a:ext>
            </a:extLst>
          </p:cNvPr>
          <p:cNvSpPr>
            <a:spLocks noGrp="1"/>
          </p:cNvSpPr>
          <p:nvPr>
            <p:ph type="body" idx="1"/>
          </p:nvPr>
        </p:nvSpPr>
        <p:spPr/>
        <p:txBody>
          <a:bodyPr/>
          <a:lstStyle/>
          <a:p>
            <a:r>
              <a:rPr lang="en-US" dirty="0"/>
              <a:t> So the beginning of any terraform document will start with a </a:t>
            </a:r>
            <a:r>
              <a:rPr lang="en-US" b="1" dirty="0"/>
              <a:t>provider</a:t>
            </a:r>
            <a:r>
              <a:rPr lang="en-US" dirty="0"/>
              <a:t>. The </a:t>
            </a:r>
            <a:r>
              <a:rPr lang="en-US" b="1" dirty="0"/>
              <a:t>provider</a:t>
            </a:r>
            <a:r>
              <a:rPr lang="en-US" dirty="0"/>
              <a:t> manages the CRUD operations of a </a:t>
            </a:r>
            <a:r>
              <a:rPr lang="en-US" b="1" dirty="0"/>
              <a:t>resource</a:t>
            </a:r>
            <a:r>
              <a:rPr lang="en-US" dirty="0"/>
              <a:t>. </a:t>
            </a:r>
          </a:p>
          <a:p>
            <a:r>
              <a:rPr lang="en-US" dirty="0"/>
              <a:t> A terraform document </a:t>
            </a:r>
            <a:r>
              <a:rPr lang="en-US" b="1" dirty="0"/>
              <a:t>can</a:t>
            </a:r>
            <a:r>
              <a:rPr lang="en-US" dirty="0"/>
              <a:t> have multiple providers for things like different </a:t>
            </a:r>
            <a:r>
              <a:rPr lang="en-US" b="1" dirty="0"/>
              <a:t>regions</a:t>
            </a:r>
            <a:r>
              <a:rPr lang="en-US" dirty="0"/>
              <a:t> for different </a:t>
            </a:r>
            <a:r>
              <a:rPr lang="en-US" b="1" dirty="0"/>
              <a:t>resources- SO</a:t>
            </a:r>
            <a:r>
              <a:rPr lang="en-US" dirty="0"/>
              <a:t> if you had a </a:t>
            </a:r>
            <a:r>
              <a:rPr lang="en-US" dirty="0" err="1"/>
              <a:t>dynamodb</a:t>
            </a:r>
            <a:r>
              <a:rPr lang="en-US" dirty="0"/>
              <a:t> table in </a:t>
            </a:r>
            <a:r>
              <a:rPr lang="en-US" b="1" dirty="0"/>
              <a:t>eu-west-1</a:t>
            </a:r>
            <a:r>
              <a:rPr lang="en-US" dirty="0"/>
              <a:t> and you wanted to provision a lambda in </a:t>
            </a:r>
            <a:r>
              <a:rPr lang="en-US" b="1" dirty="0"/>
              <a:t>eu-west-2</a:t>
            </a:r>
            <a:r>
              <a:rPr lang="en-US" dirty="0"/>
              <a:t> you would use multiple </a:t>
            </a:r>
            <a:r>
              <a:rPr lang="en-US" b="1" dirty="0"/>
              <a:t>providers</a:t>
            </a:r>
            <a:r>
              <a:rPr lang="en-US" dirty="0"/>
              <a:t> to do this.</a:t>
            </a:r>
          </a:p>
        </p:txBody>
      </p:sp>
      <p:sp>
        <p:nvSpPr>
          <p:cNvPr id="4" name="Rectangle 3">
            <a:extLst>
              <a:ext uri="{FF2B5EF4-FFF2-40B4-BE49-F238E27FC236}">
                <a16:creationId xmlns:a16="http://schemas.microsoft.com/office/drawing/2014/main" id="{77E31549-6EC2-3044-B35A-4BB4D3575DC2}"/>
              </a:ext>
            </a:extLst>
          </p:cNvPr>
          <p:cNvSpPr/>
          <p:nvPr/>
        </p:nvSpPr>
        <p:spPr>
          <a:xfrm>
            <a:off x="1823546" y="5227418"/>
            <a:ext cx="4572000" cy="1323439"/>
          </a:xfrm>
          <a:prstGeom prst="rect">
            <a:avLst/>
          </a:prstGeom>
          <a:solidFill>
            <a:schemeClr val="tx2">
              <a:lumMod val="20000"/>
              <a:lumOff val="80000"/>
            </a:schemeClr>
          </a:solidFill>
        </p:spPr>
        <p:txBody>
          <a:bodyPr>
            <a:spAutoFit/>
          </a:bodyPr>
          <a:lstStyle/>
          <a:p>
            <a:r>
              <a:rPr lang="en-US" sz="2000" dirty="0">
                <a:solidFill>
                  <a:schemeClr val="bg2"/>
                </a:solidFill>
              </a:rPr>
              <a:t>provider "</a:t>
            </a:r>
            <a:r>
              <a:rPr lang="en-US" sz="2000" dirty="0" err="1">
                <a:solidFill>
                  <a:schemeClr val="bg2"/>
                </a:solidFill>
              </a:rPr>
              <a:t>aws</a:t>
            </a:r>
            <a:r>
              <a:rPr lang="en-US" sz="2000" dirty="0">
                <a:solidFill>
                  <a:schemeClr val="bg2"/>
                </a:solidFill>
              </a:rPr>
              <a:t>" { </a:t>
            </a:r>
          </a:p>
          <a:p>
            <a:r>
              <a:rPr lang="en-US" sz="2000" dirty="0">
                <a:solidFill>
                  <a:schemeClr val="bg2"/>
                </a:solidFill>
              </a:rPr>
              <a:t>	</a:t>
            </a:r>
            <a:r>
              <a:rPr lang="en-US" sz="2000" dirty="0" err="1">
                <a:solidFill>
                  <a:schemeClr val="bg2"/>
                </a:solidFill>
              </a:rPr>
              <a:t>access_key</a:t>
            </a:r>
            <a:r>
              <a:rPr lang="en-US" sz="2000" dirty="0">
                <a:solidFill>
                  <a:schemeClr val="bg2"/>
                </a:solidFill>
              </a:rPr>
              <a:t> </a:t>
            </a:r>
            <a:r>
              <a:rPr lang="en-US" sz="2000" b="1" dirty="0">
                <a:solidFill>
                  <a:schemeClr val="bg2"/>
                </a:solidFill>
              </a:rPr>
              <a:t>=</a:t>
            </a:r>
            <a:r>
              <a:rPr lang="en-US" sz="2000" dirty="0">
                <a:solidFill>
                  <a:schemeClr val="bg2"/>
                </a:solidFill>
              </a:rPr>
              <a:t> "foo" </a:t>
            </a:r>
          </a:p>
          <a:p>
            <a:r>
              <a:rPr lang="en-US" sz="2000" dirty="0">
                <a:solidFill>
                  <a:schemeClr val="bg2"/>
                </a:solidFill>
              </a:rPr>
              <a:t>	</a:t>
            </a:r>
            <a:r>
              <a:rPr lang="en-US" sz="2000" dirty="0" err="1">
                <a:solidFill>
                  <a:schemeClr val="bg2"/>
                </a:solidFill>
              </a:rPr>
              <a:t>secret_key</a:t>
            </a:r>
            <a:r>
              <a:rPr lang="en-US" sz="2000" dirty="0">
                <a:solidFill>
                  <a:schemeClr val="bg2"/>
                </a:solidFill>
              </a:rPr>
              <a:t> </a:t>
            </a:r>
            <a:r>
              <a:rPr lang="en-US" sz="2000" b="1" dirty="0">
                <a:solidFill>
                  <a:schemeClr val="bg2"/>
                </a:solidFill>
              </a:rPr>
              <a:t>=</a:t>
            </a:r>
            <a:r>
              <a:rPr lang="en-US" sz="2000" dirty="0">
                <a:solidFill>
                  <a:schemeClr val="bg2"/>
                </a:solidFill>
              </a:rPr>
              <a:t> "bar" </a:t>
            </a:r>
          </a:p>
          <a:p>
            <a:r>
              <a:rPr lang="en-US" sz="2000" dirty="0">
                <a:solidFill>
                  <a:schemeClr val="bg2"/>
                </a:solidFill>
              </a:rPr>
              <a:t>	region </a:t>
            </a:r>
            <a:r>
              <a:rPr lang="en-US" sz="2000" b="1" dirty="0">
                <a:solidFill>
                  <a:schemeClr val="bg2"/>
                </a:solidFill>
              </a:rPr>
              <a:t>=</a:t>
            </a:r>
            <a:r>
              <a:rPr lang="en-US" sz="2000" dirty="0">
                <a:solidFill>
                  <a:schemeClr val="bg2"/>
                </a:solidFill>
              </a:rPr>
              <a:t> ”ew-west-1" </a:t>
            </a:r>
            <a:r>
              <a:rPr lang="en-US" dirty="0">
                <a:solidFill>
                  <a:schemeClr val="bg2"/>
                </a:solidFill>
              </a:rPr>
              <a:t>}</a:t>
            </a:r>
          </a:p>
        </p:txBody>
      </p:sp>
    </p:spTree>
    <p:extLst>
      <p:ext uri="{BB962C8B-B14F-4D97-AF65-F5344CB8AC3E}">
        <p14:creationId xmlns:p14="http://schemas.microsoft.com/office/powerpoint/2010/main" val="2091279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C81D3-E04A-494A-ADBB-E5DA12853EEC}"/>
              </a:ext>
            </a:extLst>
          </p:cNvPr>
          <p:cNvSpPr>
            <a:spLocks noGrp="1"/>
          </p:cNvSpPr>
          <p:nvPr>
            <p:ph type="title"/>
          </p:nvPr>
        </p:nvSpPr>
        <p:spPr>
          <a:xfrm>
            <a:off x="76200" y="289034"/>
            <a:ext cx="8991600" cy="671513"/>
          </a:xfrm>
        </p:spPr>
        <p:txBody>
          <a:bodyPr/>
          <a:lstStyle/>
          <a:p>
            <a:r>
              <a:rPr lang="en-US" dirty="0"/>
              <a:t>Terraform Providers (cont’d)</a:t>
            </a:r>
          </a:p>
        </p:txBody>
      </p:sp>
      <p:sp>
        <p:nvSpPr>
          <p:cNvPr id="3" name="Text Placeholder 2">
            <a:extLst>
              <a:ext uri="{FF2B5EF4-FFF2-40B4-BE49-F238E27FC236}">
                <a16:creationId xmlns:a16="http://schemas.microsoft.com/office/drawing/2014/main" id="{AD283588-D344-EE4E-92C7-370C93174622}"/>
              </a:ext>
            </a:extLst>
          </p:cNvPr>
          <p:cNvSpPr>
            <a:spLocks noGrp="1"/>
          </p:cNvSpPr>
          <p:nvPr>
            <p:ph type="body" idx="1"/>
          </p:nvPr>
        </p:nvSpPr>
        <p:spPr/>
        <p:txBody>
          <a:bodyPr/>
          <a:lstStyle/>
          <a:p>
            <a:r>
              <a:rPr lang="en-US" dirty="0"/>
              <a:t> What you list as your terraform provider is the hint for terraform to know what plugin it needs to download in order to operate. </a:t>
            </a:r>
          </a:p>
          <a:p>
            <a:r>
              <a:rPr lang="en-US" dirty="0"/>
              <a:t> In this class we will be dealing with </a:t>
            </a:r>
            <a:r>
              <a:rPr lang="en-US" b="1" dirty="0" err="1"/>
              <a:t>aws</a:t>
            </a:r>
            <a:r>
              <a:rPr lang="en-US" dirty="0"/>
              <a:t> as our provider (though multiple providers </a:t>
            </a:r>
            <a:r>
              <a:rPr lang="en-US" b="1" dirty="0"/>
              <a:t>can</a:t>
            </a:r>
            <a:r>
              <a:rPr lang="en-US" dirty="0"/>
              <a:t> be created if you have assets in different regions- so </a:t>
            </a:r>
            <a:r>
              <a:rPr lang="en-US" b="1" dirty="0"/>
              <a:t>aws:eu-west-1</a:t>
            </a:r>
            <a:r>
              <a:rPr lang="en-US" dirty="0"/>
              <a:t> and </a:t>
            </a:r>
            <a:r>
              <a:rPr lang="en-US" b="1" dirty="0"/>
              <a:t>aws:eu-west-2</a:t>
            </a:r>
            <a:r>
              <a:rPr lang="en-US" dirty="0"/>
              <a:t> can be considered different providers…but just one plugin).</a:t>
            </a:r>
          </a:p>
        </p:txBody>
      </p:sp>
    </p:spTree>
    <p:extLst>
      <p:ext uri="{BB962C8B-B14F-4D97-AF65-F5344CB8AC3E}">
        <p14:creationId xmlns:p14="http://schemas.microsoft.com/office/powerpoint/2010/main" val="1546550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B760-886B-7340-AA81-378D13607A14}"/>
              </a:ext>
            </a:extLst>
          </p:cNvPr>
          <p:cNvSpPr>
            <a:spLocks noGrp="1"/>
          </p:cNvSpPr>
          <p:nvPr>
            <p:ph type="title"/>
          </p:nvPr>
        </p:nvSpPr>
        <p:spPr/>
        <p:txBody>
          <a:bodyPr/>
          <a:lstStyle/>
          <a:p>
            <a:r>
              <a:rPr lang="en-US" dirty="0"/>
              <a:t>Terraform: Resources</a:t>
            </a:r>
          </a:p>
        </p:txBody>
      </p:sp>
      <p:sp>
        <p:nvSpPr>
          <p:cNvPr id="3" name="Text Placeholder 2">
            <a:extLst>
              <a:ext uri="{FF2B5EF4-FFF2-40B4-BE49-F238E27FC236}">
                <a16:creationId xmlns:a16="http://schemas.microsoft.com/office/drawing/2014/main" id="{5D848B58-FF29-AE4B-AF15-9266C3F1E247}"/>
              </a:ext>
            </a:extLst>
          </p:cNvPr>
          <p:cNvSpPr>
            <a:spLocks noGrp="1"/>
          </p:cNvSpPr>
          <p:nvPr>
            <p:ph type="body" idx="1"/>
          </p:nvPr>
        </p:nvSpPr>
        <p:spPr/>
        <p:txBody>
          <a:bodyPr/>
          <a:lstStyle/>
          <a:p>
            <a:r>
              <a:rPr lang="en-US" dirty="0"/>
              <a:t> So finally we get to provisioning resources…which is the main purpose of terraform. </a:t>
            </a:r>
          </a:p>
          <a:p>
            <a:r>
              <a:rPr lang="en-US" dirty="0"/>
              <a:t> The </a:t>
            </a:r>
            <a:r>
              <a:rPr lang="en-US" b="1" dirty="0"/>
              <a:t>resource</a:t>
            </a:r>
            <a:r>
              <a:rPr lang="en-US" dirty="0"/>
              <a:t> block of a terraform document creates an AWS resource of a given TYPE (first parameter) and NAME (second parameter)… so something like:</a:t>
            </a:r>
          </a:p>
          <a:p>
            <a:pPr marL="177800" indent="0">
              <a:buNone/>
            </a:pPr>
            <a:endParaRPr lang="en-US"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23DDE2B-976C-0445-B6FF-E3B28C60FB6D}"/>
              </a:ext>
            </a:extLst>
          </p:cNvPr>
          <p:cNvSpPr txBox="1"/>
          <p:nvPr/>
        </p:nvSpPr>
        <p:spPr>
          <a:xfrm>
            <a:off x="525516" y="4078015"/>
            <a:ext cx="7283669" cy="1569660"/>
          </a:xfrm>
          <a:prstGeom prst="rect">
            <a:avLst/>
          </a:prstGeom>
          <a:solidFill>
            <a:schemeClr val="tx2">
              <a:lumMod val="40000"/>
              <a:lumOff val="60000"/>
            </a:schemeClr>
          </a:solidFill>
        </p:spPr>
        <p:txBody>
          <a:bodyPr wrap="square" rtlCol="0">
            <a:spAutoFit/>
          </a:bodyPr>
          <a:lstStyle/>
          <a:p>
            <a:pPr marL="177800"/>
            <a:r>
              <a:rPr lang="en-US" sz="2400" dirty="0">
                <a:solidFill>
                  <a:schemeClr val="bg2"/>
                </a:solidFill>
                <a:latin typeface="Times New Roman" panose="02020603050405020304" pitchFamily="18" charset="0"/>
                <a:cs typeface="Times New Roman" panose="02020603050405020304" pitchFamily="18" charset="0"/>
              </a:rPr>
              <a:t>resource</a:t>
            </a:r>
            <a:r>
              <a:rPr lang="en-US" sz="2400" b="1" dirty="0">
                <a:solidFill>
                  <a:schemeClr val="bg2"/>
                </a:solidFill>
                <a:latin typeface="Times New Roman" panose="02020603050405020304" pitchFamily="18" charset="0"/>
                <a:cs typeface="Times New Roman" panose="02020603050405020304" pitchFamily="18" charset="0"/>
              </a:rPr>
              <a:t> "</a:t>
            </a:r>
            <a:r>
              <a:rPr lang="en-US" sz="2400" b="1" dirty="0" err="1">
                <a:solidFill>
                  <a:schemeClr val="bg2"/>
                </a:solidFill>
                <a:latin typeface="Times New Roman" panose="02020603050405020304" pitchFamily="18" charset="0"/>
                <a:cs typeface="Times New Roman" panose="02020603050405020304" pitchFamily="18" charset="0"/>
              </a:rPr>
              <a:t>aws_instance</a:t>
            </a:r>
            <a:r>
              <a:rPr lang="en-US" sz="2400" b="1" dirty="0">
                <a:solidFill>
                  <a:schemeClr val="bg2"/>
                </a:solidFill>
                <a:latin typeface="Times New Roman" panose="02020603050405020304" pitchFamily="18" charset="0"/>
                <a:cs typeface="Times New Roman" panose="02020603050405020304" pitchFamily="18" charset="0"/>
              </a:rPr>
              <a:t>" ”</a:t>
            </a:r>
            <a:r>
              <a:rPr lang="en-US" sz="2400" b="1" dirty="0" err="1">
                <a:solidFill>
                  <a:schemeClr val="bg2"/>
                </a:solidFill>
                <a:latin typeface="Times New Roman" panose="02020603050405020304" pitchFamily="18" charset="0"/>
                <a:cs typeface="Times New Roman" panose="02020603050405020304" pitchFamily="18" charset="0"/>
              </a:rPr>
              <a:t>examplenamething</a:t>
            </a:r>
            <a:r>
              <a:rPr lang="en-US" sz="2400" b="1" dirty="0">
                <a:solidFill>
                  <a:schemeClr val="bg2"/>
                </a:solidFill>
                <a:latin typeface="Times New Roman" panose="02020603050405020304" pitchFamily="18" charset="0"/>
                <a:cs typeface="Times New Roman" panose="02020603050405020304" pitchFamily="18" charset="0"/>
              </a:rPr>
              <a:t>" </a:t>
            </a:r>
            <a:r>
              <a:rPr lang="en-US" sz="2400" dirty="0">
                <a:solidFill>
                  <a:schemeClr val="bg2"/>
                </a:solidFill>
                <a:latin typeface="Times New Roman" panose="02020603050405020304" pitchFamily="18" charset="0"/>
                <a:cs typeface="Times New Roman" panose="02020603050405020304" pitchFamily="18" charset="0"/>
              </a:rPr>
              <a:t>{</a:t>
            </a:r>
            <a:r>
              <a:rPr lang="en-US" sz="2400" b="1" dirty="0">
                <a:solidFill>
                  <a:schemeClr val="bg2"/>
                </a:solidFill>
                <a:latin typeface="Times New Roman" panose="02020603050405020304" pitchFamily="18" charset="0"/>
                <a:cs typeface="Times New Roman" panose="02020603050405020304" pitchFamily="18" charset="0"/>
              </a:rPr>
              <a:t> </a:t>
            </a:r>
          </a:p>
          <a:p>
            <a:pPr marL="177800"/>
            <a:r>
              <a:rPr lang="en-US" sz="2400" b="1"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ami</a:t>
            </a:r>
            <a:r>
              <a:rPr lang="en-US" sz="2400" dirty="0">
                <a:solidFill>
                  <a:schemeClr val="bg2"/>
                </a:solidFill>
                <a:latin typeface="Times New Roman" panose="02020603050405020304" pitchFamily="18" charset="0"/>
                <a:cs typeface="Times New Roman" panose="02020603050405020304" pitchFamily="18" charset="0"/>
              </a:rPr>
              <a:t> = "ami-408c7f28"</a:t>
            </a:r>
            <a:r>
              <a:rPr lang="en-US" sz="2400" b="1" dirty="0">
                <a:solidFill>
                  <a:schemeClr val="bg2"/>
                </a:solidFill>
                <a:latin typeface="Times New Roman" panose="02020603050405020304" pitchFamily="18" charset="0"/>
                <a:cs typeface="Times New Roman" panose="02020603050405020304" pitchFamily="18" charset="0"/>
              </a:rPr>
              <a:t> </a:t>
            </a:r>
          </a:p>
          <a:p>
            <a:pPr marL="177800"/>
            <a:r>
              <a:rPr lang="en-US" sz="2400" b="1"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instance_type</a:t>
            </a:r>
            <a:r>
              <a:rPr lang="en-US" sz="2400" dirty="0">
                <a:solidFill>
                  <a:schemeClr val="bg2"/>
                </a:solidFill>
                <a:latin typeface="Times New Roman" panose="02020603050405020304" pitchFamily="18" charset="0"/>
                <a:cs typeface="Times New Roman" panose="02020603050405020304" pitchFamily="18" charset="0"/>
              </a:rPr>
              <a:t> = "t1.micro" </a:t>
            </a:r>
          </a:p>
          <a:p>
            <a:pPr marL="177800"/>
            <a:r>
              <a:rPr lang="en-US" sz="2400" dirty="0">
                <a:solidFill>
                  <a:schemeClr val="bg2"/>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68460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5CE74-8FD2-8746-80F8-180B2214D7CA}"/>
              </a:ext>
            </a:extLst>
          </p:cNvPr>
          <p:cNvSpPr>
            <a:spLocks noGrp="1"/>
          </p:cNvSpPr>
          <p:nvPr>
            <p:ph type="title"/>
          </p:nvPr>
        </p:nvSpPr>
        <p:spPr/>
        <p:txBody>
          <a:bodyPr/>
          <a:lstStyle/>
          <a:p>
            <a:r>
              <a:rPr lang="en-US" dirty="0"/>
              <a:t>Terraform Meta-parameters</a:t>
            </a:r>
          </a:p>
        </p:txBody>
      </p:sp>
      <p:sp>
        <p:nvSpPr>
          <p:cNvPr id="3" name="Text Placeholder 2">
            <a:extLst>
              <a:ext uri="{FF2B5EF4-FFF2-40B4-BE49-F238E27FC236}">
                <a16:creationId xmlns:a16="http://schemas.microsoft.com/office/drawing/2014/main" id="{6E4B808D-6A68-804F-B166-4A2A41E5091B}"/>
              </a:ext>
            </a:extLst>
          </p:cNvPr>
          <p:cNvSpPr>
            <a:spLocks noGrp="1"/>
          </p:cNvSpPr>
          <p:nvPr>
            <p:ph type="body" idx="1"/>
          </p:nvPr>
        </p:nvSpPr>
        <p:spPr/>
        <p:txBody>
          <a:bodyPr/>
          <a:lstStyle/>
          <a:p>
            <a:r>
              <a:rPr lang="en-US" dirty="0"/>
              <a:t> </a:t>
            </a:r>
            <a:r>
              <a:rPr lang="en-US" b="1" dirty="0"/>
              <a:t>count</a:t>
            </a:r>
            <a:r>
              <a:rPr lang="en-US" dirty="0"/>
              <a:t>: How many instances do we want to make? </a:t>
            </a:r>
          </a:p>
          <a:p>
            <a:r>
              <a:rPr lang="en-US" dirty="0"/>
              <a:t> </a:t>
            </a:r>
            <a:r>
              <a:rPr lang="en-US" b="1" dirty="0" err="1"/>
              <a:t>depends_on</a:t>
            </a:r>
            <a:r>
              <a:rPr lang="en-US" b="1" dirty="0"/>
              <a:t>:</a:t>
            </a:r>
            <a:r>
              <a:rPr lang="en-US" dirty="0"/>
              <a:t> If you want to explicitly state dependencies- though this really isn’t necessary.</a:t>
            </a:r>
          </a:p>
          <a:p>
            <a:r>
              <a:rPr lang="en-US" dirty="0"/>
              <a:t> </a:t>
            </a:r>
            <a:r>
              <a:rPr lang="en-US" b="1" dirty="0"/>
              <a:t>lifecycle: </a:t>
            </a:r>
            <a:r>
              <a:rPr lang="en-US" dirty="0"/>
              <a:t>which is used to customize the lifecycle of the resource. It’s a separate block where you can do things like:</a:t>
            </a:r>
          </a:p>
          <a:p>
            <a:pPr lvl="1"/>
            <a:r>
              <a:rPr lang="en-US" b="1" dirty="0" err="1"/>
              <a:t>create_before_destroy</a:t>
            </a:r>
            <a:r>
              <a:rPr lang="en-US" b="1" dirty="0"/>
              <a:t> (bool): </a:t>
            </a:r>
            <a:r>
              <a:rPr lang="en-US" dirty="0"/>
              <a:t>Create new resource before destroying current one</a:t>
            </a:r>
            <a:r>
              <a:rPr lang="en-US" b="1" dirty="0"/>
              <a:t> </a:t>
            </a:r>
          </a:p>
          <a:p>
            <a:pPr lvl="1"/>
            <a:r>
              <a:rPr lang="en-US" b="1" dirty="0" err="1"/>
              <a:t>prevent_destroy</a:t>
            </a:r>
            <a:r>
              <a:rPr lang="en-US" b="1" dirty="0"/>
              <a:t> (bool): </a:t>
            </a:r>
            <a:r>
              <a:rPr lang="en-US" dirty="0"/>
              <a:t>Pretty obvious</a:t>
            </a:r>
            <a:r>
              <a:rPr lang="en-US" b="1" dirty="0"/>
              <a:t> </a:t>
            </a:r>
          </a:p>
          <a:p>
            <a:pPr lvl="1"/>
            <a:r>
              <a:rPr lang="en-US" b="1" dirty="0" err="1"/>
              <a:t>ignore_changes</a:t>
            </a:r>
            <a:r>
              <a:rPr lang="en-US" b="1" dirty="0"/>
              <a:t> (list): </a:t>
            </a:r>
            <a:r>
              <a:rPr lang="en-US" dirty="0"/>
              <a:t>Customize changes to ignore on a resource</a:t>
            </a:r>
          </a:p>
        </p:txBody>
      </p:sp>
    </p:spTree>
    <p:extLst>
      <p:ext uri="{BB962C8B-B14F-4D97-AF65-F5344CB8AC3E}">
        <p14:creationId xmlns:p14="http://schemas.microsoft.com/office/powerpoint/2010/main" val="3350229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F1FE-763B-1F49-B665-D3B2344F047D}"/>
              </a:ext>
            </a:extLst>
          </p:cNvPr>
          <p:cNvSpPr>
            <a:spLocks noGrp="1"/>
          </p:cNvSpPr>
          <p:nvPr>
            <p:ph type="title"/>
          </p:nvPr>
        </p:nvSpPr>
        <p:spPr/>
        <p:txBody>
          <a:bodyPr/>
          <a:lstStyle/>
          <a:p>
            <a:r>
              <a:rPr lang="en-US" dirty="0"/>
              <a:t>Terraform Resource Parameters</a:t>
            </a:r>
          </a:p>
        </p:txBody>
      </p:sp>
      <p:sp>
        <p:nvSpPr>
          <p:cNvPr id="3" name="Text Placeholder 2">
            <a:extLst>
              <a:ext uri="{FF2B5EF4-FFF2-40B4-BE49-F238E27FC236}">
                <a16:creationId xmlns:a16="http://schemas.microsoft.com/office/drawing/2014/main" id="{CD7B17ED-2D0D-464E-8CF0-EAE33D8FA96D}"/>
              </a:ext>
            </a:extLst>
          </p:cNvPr>
          <p:cNvSpPr>
            <a:spLocks noGrp="1"/>
          </p:cNvSpPr>
          <p:nvPr>
            <p:ph type="body" idx="1"/>
          </p:nvPr>
        </p:nvSpPr>
        <p:spPr/>
        <p:txBody>
          <a:bodyPr/>
          <a:lstStyle/>
          <a:p>
            <a:r>
              <a:rPr lang="en-US" dirty="0"/>
              <a:t> </a:t>
            </a:r>
            <a:r>
              <a:rPr lang="en-US" b="1" dirty="0"/>
              <a:t>Timeouts</a:t>
            </a:r>
            <a:r>
              <a:rPr lang="en-US" dirty="0"/>
              <a:t>: You can also set timeouts to customize how long an operation is allowed to take before it is considered an error. This is useful for when you are using </a:t>
            </a:r>
            <a:r>
              <a:rPr lang="en-US" b="1" dirty="0"/>
              <a:t>provisioners</a:t>
            </a:r>
            <a:r>
              <a:rPr lang="en-US" dirty="0"/>
              <a:t> with your ec2 instance…speaking of which:</a:t>
            </a:r>
          </a:p>
          <a:p>
            <a:r>
              <a:rPr lang="en-US" b="1" dirty="0"/>
              <a:t>Provisioners:</a:t>
            </a:r>
            <a:r>
              <a:rPr lang="en-US" dirty="0"/>
              <a:t> We’ll go over this more in the lab but you can use provisioners to run commands set up resources:</a:t>
            </a:r>
          </a:p>
        </p:txBody>
      </p:sp>
      <p:sp>
        <p:nvSpPr>
          <p:cNvPr id="4" name="TextBox 3">
            <a:extLst>
              <a:ext uri="{FF2B5EF4-FFF2-40B4-BE49-F238E27FC236}">
                <a16:creationId xmlns:a16="http://schemas.microsoft.com/office/drawing/2014/main" id="{B2BACCB1-1140-2A4D-970C-999B9CD4E0BC}"/>
              </a:ext>
            </a:extLst>
          </p:cNvPr>
          <p:cNvSpPr txBox="1"/>
          <p:nvPr/>
        </p:nvSpPr>
        <p:spPr>
          <a:xfrm>
            <a:off x="662151" y="5231248"/>
            <a:ext cx="7409793" cy="1323439"/>
          </a:xfrm>
          <a:prstGeom prst="rect">
            <a:avLst/>
          </a:prstGeom>
          <a:solidFill>
            <a:schemeClr val="tx2">
              <a:lumMod val="40000"/>
              <a:lumOff val="60000"/>
            </a:schemeClr>
          </a:solidFill>
        </p:spPr>
        <p:txBody>
          <a:bodyPr wrap="square" rtlCol="0">
            <a:spAutoFit/>
          </a:bodyPr>
          <a:lstStyle/>
          <a:p>
            <a:pPr marL="177800"/>
            <a:r>
              <a:rPr lang="en-US" sz="2000" dirty="0">
                <a:solidFill>
                  <a:schemeClr val="bg2"/>
                </a:solidFill>
                <a:latin typeface="Times New Roman" panose="02020603050405020304" pitchFamily="18" charset="0"/>
                <a:cs typeface="Times New Roman" panose="02020603050405020304" pitchFamily="18" charset="0"/>
              </a:rPr>
              <a:t>resource "</a:t>
            </a:r>
            <a:r>
              <a:rPr lang="en-US" sz="2000" dirty="0" err="1">
                <a:solidFill>
                  <a:schemeClr val="bg2"/>
                </a:solidFill>
                <a:latin typeface="Times New Roman" panose="02020603050405020304" pitchFamily="18" charset="0"/>
                <a:cs typeface="Times New Roman" panose="02020603050405020304" pitchFamily="18" charset="0"/>
              </a:rPr>
              <a:t>aws_instance</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helloImathing</a:t>
            </a:r>
            <a:r>
              <a:rPr lang="en-US" sz="2000" dirty="0">
                <a:solidFill>
                  <a:schemeClr val="bg2"/>
                </a:solidFill>
                <a:latin typeface="Times New Roman" panose="02020603050405020304" pitchFamily="18" charset="0"/>
                <a:cs typeface="Times New Roman" panose="02020603050405020304" pitchFamily="18" charset="0"/>
              </a:rPr>
              <a:t>" {</a:t>
            </a:r>
          </a:p>
          <a:p>
            <a:pPr marL="177800"/>
            <a:r>
              <a:rPr lang="en-US" sz="2000" dirty="0">
                <a:solidFill>
                  <a:schemeClr val="bg2"/>
                </a:solidFill>
                <a:latin typeface="Times New Roman" panose="02020603050405020304" pitchFamily="18" charset="0"/>
                <a:cs typeface="Times New Roman" panose="02020603050405020304" pitchFamily="18" charset="0"/>
              </a:rPr>
              <a:t>	provisioner "local-exec" { </a:t>
            </a:r>
          </a:p>
          <a:p>
            <a:pPr marL="177800"/>
            <a:r>
              <a:rPr lang="en-US" sz="2000" dirty="0">
                <a:solidFill>
                  <a:schemeClr val="bg2"/>
                </a:solidFill>
                <a:latin typeface="Times New Roman" panose="02020603050405020304" pitchFamily="18" charset="0"/>
                <a:cs typeface="Times New Roman" panose="02020603050405020304" pitchFamily="18" charset="0"/>
              </a:rPr>
              <a:t>		command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"echo ${</a:t>
            </a:r>
            <a:r>
              <a:rPr lang="en-US" sz="2000" dirty="0" err="1">
                <a:solidFill>
                  <a:schemeClr val="bg2"/>
                </a:solidFill>
                <a:latin typeface="Times New Roman" panose="02020603050405020304" pitchFamily="18" charset="0"/>
                <a:cs typeface="Times New Roman" panose="02020603050405020304" pitchFamily="18" charset="0"/>
              </a:rPr>
              <a:t>self.private_ip</a:t>
            </a:r>
            <a:r>
              <a:rPr lang="en-US" sz="2000" dirty="0">
                <a:solidFill>
                  <a:schemeClr val="bg2"/>
                </a:solidFill>
                <a:latin typeface="Times New Roman" panose="02020603050405020304" pitchFamily="18" charset="0"/>
                <a:cs typeface="Times New Roman" panose="02020603050405020304" pitchFamily="18" charset="0"/>
              </a:rPr>
              <a:t>} &gt; </a:t>
            </a:r>
            <a:r>
              <a:rPr lang="en-US" sz="2000" dirty="0" err="1">
                <a:solidFill>
                  <a:schemeClr val="bg2"/>
                </a:solidFill>
                <a:latin typeface="Times New Roman" panose="02020603050405020304" pitchFamily="18" charset="0"/>
                <a:cs typeface="Times New Roman" panose="02020603050405020304" pitchFamily="18" charset="0"/>
              </a:rPr>
              <a:t>file.txt</a:t>
            </a:r>
            <a:r>
              <a:rPr lang="en-US" sz="2000" dirty="0">
                <a:solidFill>
                  <a:schemeClr val="bg2"/>
                </a:solidFill>
                <a:latin typeface="Times New Roman" panose="02020603050405020304" pitchFamily="18" charset="0"/>
                <a:cs typeface="Times New Roman" panose="02020603050405020304" pitchFamily="18" charset="0"/>
              </a:rPr>
              <a:t>" } </a:t>
            </a:r>
          </a:p>
          <a:p>
            <a:pPr marL="177800"/>
            <a:r>
              <a:rPr lang="en-US" sz="2000" dirty="0">
                <a:solidFill>
                  <a:schemeClr val="bg2"/>
                </a:solidFill>
                <a:latin typeface="Times New Roman" panose="02020603050405020304" pitchFamily="18" charset="0"/>
                <a:cs typeface="Times New Roman" panose="02020603050405020304" pitchFamily="18" charset="0"/>
              </a:rPr>
              <a:t>}</a:t>
            </a:r>
            <a:endParaRPr lang="en-US" sz="2000" b="1"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7785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E6C91-2B07-2F42-B5C2-41195C911565}"/>
              </a:ext>
            </a:extLst>
          </p:cNvPr>
          <p:cNvSpPr>
            <a:spLocks noGrp="1"/>
          </p:cNvSpPr>
          <p:nvPr>
            <p:ph type="title"/>
          </p:nvPr>
        </p:nvSpPr>
        <p:spPr/>
        <p:txBody>
          <a:bodyPr/>
          <a:lstStyle/>
          <a:p>
            <a:r>
              <a:rPr lang="en-US" dirty="0"/>
              <a:t>Third party provisioners</a:t>
            </a:r>
          </a:p>
        </p:txBody>
      </p:sp>
      <p:sp>
        <p:nvSpPr>
          <p:cNvPr id="3" name="Text Placeholder 2">
            <a:extLst>
              <a:ext uri="{FF2B5EF4-FFF2-40B4-BE49-F238E27FC236}">
                <a16:creationId xmlns:a16="http://schemas.microsoft.com/office/drawing/2014/main" id="{5F110BF2-DE2F-6F46-A5BC-C8A84B995C6A}"/>
              </a:ext>
            </a:extLst>
          </p:cNvPr>
          <p:cNvSpPr>
            <a:spLocks noGrp="1"/>
          </p:cNvSpPr>
          <p:nvPr>
            <p:ph type="body" idx="1"/>
          </p:nvPr>
        </p:nvSpPr>
        <p:spPr/>
        <p:txBody>
          <a:bodyPr/>
          <a:lstStyle/>
          <a:p>
            <a:r>
              <a:rPr lang="en-US" dirty="0"/>
              <a:t> So with provisioners- you can either do a custom provisioner, in bash, and have it set run. </a:t>
            </a:r>
          </a:p>
          <a:p>
            <a:r>
              <a:rPr lang="en-US" dirty="0"/>
              <a:t> You can write out provisioner commands DIRECTLY in terraform OR</a:t>
            </a:r>
          </a:p>
          <a:p>
            <a:r>
              <a:rPr lang="en-US" dirty="0"/>
              <a:t> You can use third party provisioners (read </a:t>
            </a:r>
            <a:r>
              <a:rPr lang="en-US" b="1" dirty="0"/>
              <a:t>chef</a:t>
            </a:r>
            <a:r>
              <a:rPr lang="en-US" dirty="0"/>
              <a:t> or </a:t>
            </a:r>
            <a:r>
              <a:rPr lang="en-US" b="1" dirty="0"/>
              <a:t>ansible</a:t>
            </a:r>
            <a:r>
              <a:rPr lang="en-US" dirty="0"/>
              <a:t> to when you launch your instance.</a:t>
            </a:r>
          </a:p>
          <a:p>
            <a:r>
              <a:rPr lang="en-US" dirty="0"/>
              <a:t> Provisioners can also be used in situations like “on create” and “</a:t>
            </a:r>
            <a:r>
              <a:rPr lang="en-US" dirty="0" err="1"/>
              <a:t>on_destroy</a:t>
            </a:r>
            <a:r>
              <a:rPr lang="en-US" dirty="0"/>
              <a:t>”. </a:t>
            </a:r>
          </a:p>
        </p:txBody>
      </p:sp>
      <p:pic>
        <p:nvPicPr>
          <p:cNvPr id="4" name="Picture 3">
            <a:extLst>
              <a:ext uri="{FF2B5EF4-FFF2-40B4-BE49-F238E27FC236}">
                <a16:creationId xmlns:a16="http://schemas.microsoft.com/office/drawing/2014/main" id="{481BB441-6768-A840-BCE2-42EF98850021}"/>
              </a:ext>
            </a:extLst>
          </p:cNvPr>
          <p:cNvPicPr>
            <a:picLocks noChangeAspect="1"/>
          </p:cNvPicPr>
          <p:nvPr/>
        </p:nvPicPr>
        <p:blipFill>
          <a:blip r:embed="rId2"/>
          <a:stretch>
            <a:fillRect/>
          </a:stretch>
        </p:blipFill>
        <p:spPr>
          <a:xfrm>
            <a:off x="4916214" y="4687613"/>
            <a:ext cx="1918138" cy="1918138"/>
          </a:xfrm>
          <a:prstGeom prst="rect">
            <a:avLst/>
          </a:prstGeom>
        </p:spPr>
      </p:pic>
    </p:spTree>
    <p:extLst>
      <p:ext uri="{BB962C8B-B14F-4D97-AF65-F5344CB8AC3E}">
        <p14:creationId xmlns:p14="http://schemas.microsoft.com/office/powerpoint/2010/main" val="2118626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76685-C307-AC40-82AC-4AAC0368D6F7}"/>
              </a:ext>
            </a:extLst>
          </p:cNvPr>
          <p:cNvSpPr>
            <a:spLocks noGrp="1"/>
          </p:cNvSpPr>
          <p:nvPr>
            <p:ph type="title"/>
          </p:nvPr>
        </p:nvSpPr>
        <p:spPr/>
        <p:txBody>
          <a:bodyPr/>
          <a:lstStyle/>
          <a:p>
            <a:r>
              <a:rPr lang="en-US" dirty="0" err="1"/>
              <a:t>Cloudformation</a:t>
            </a:r>
            <a:r>
              <a:rPr lang="en-US" dirty="0"/>
              <a:t> Template</a:t>
            </a:r>
          </a:p>
        </p:txBody>
      </p:sp>
      <p:sp>
        <p:nvSpPr>
          <p:cNvPr id="8" name="Rectangle 7">
            <a:extLst>
              <a:ext uri="{FF2B5EF4-FFF2-40B4-BE49-F238E27FC236}">
                <a16:creationId xmlns:a16="http://schemas.microsoft.com/office/drawing/2014/main" id="{B72B8AFC-4B25-1A43-8DEF-5CDE6579262A}"/>
              </a:ext>
            </a:extLst>
          </p:cNvPr>
          <p:cNvSpPr/>
          <p:nvPr/>
        </p:nvSpPr>
        <p:spPr>
          <a:xfrm>
            <a:off x="76200" y="1447663"/>
            <a:ext cx="5147441" cy="5262979"/>
          </a:xfrm>
          <a:prstGeom prst="rect">
            <a:avLst/>
          </a:prstGeom>
          <a:solidFill>
            <a:schemeClr val="tx1"/>
          </a:solidFill>
        </p:spPr>
        <p:txBody>
          <a:bodyPr wrap="square">
            <a:spAutoFit/>
          </a:bodyPr>
          <a:lstStyle/>
          <a:p>
            <a:r>
              <a:rPr lang="en-US" sz="1600" dirty="0">
                <a:solidFill>
                  <a:schemeClr val="bg1"/>
                </a:solidFill>
              </a:rPr>
              <a:t>{ </a:t>
            </a:r>
          </a:p>
          <a:p>
            <a:r>
              <a:rPr lang="en-US" sz="1600" dirty="0">
                <a:solidFill>
                  <a:schemeClr val="bg1"/>
                </a:solidFill>
              </a:rPr>
              <a:t>"</a:t>
            </a:r>
            <a:r>
              <a:rPr lang="en-US" sz="1600" b="1" dirty="0" err="1">
                <a:solidFill>
                  <a:schemeClr val="bg1"/>
                </a:solidFill>
              </a:rPr>
              <a:t>AWSTemplateFormatVersion</a:t>
            </a:r>
            <a:r>
              <a:rPr lang="en-US" sz="1600" dirty="0">
                <a:solidFill>
                  <a:schemeClr val="bg1"/>
                </a:solidFill>
              </a:rPr>
              <a:t>" : "2010-09-09", </a:t>
            </a:r>
          </a:p>
          <a:p>
            <a:r>
              <a:rPr lang="en-US" sz="1600" dirty="0">
                <a:solidFill>
                  <a:schemeClr val="bg1"/>
                </a:solidFill>
              </a:rPr>
              <a:t>"</a:t>
            </a:r>
            <a:r>
              <a:rPr lang="en-US" sz="1600" b="1" dirty="0">
                <a:solidFill>
                  <a:schemeClr val="bg1"/>
                </a:solidFill>
              </a:rPr>
              <a:t>Description</a:t>
            </a:r>
            <a:r>
              <a:rPr lang="en-US" sz="1600" dirty="0">
                <a:solidFill>
                  <a:schemeClr val="bg1"/>
                </a:solidFill>
              </a:rPr>
              <a:t>" : "A sample template", </a:t>
            </a:r>
          </a:p>
          <a:p>
            <a:r>
              <a:rPr lang="en-US" sz="1600" dirty="0">
                <a:solidFill>
                  <a:schemeClr val="bg1"/>
                </a:solidFill>
              </a:rPr>
              <a:t>"</a:t>
            </a:r>
            <a:r>
              <a:rPr lang="en-US" sz="1600" b="1" dirty="0">
                <a:solidFill>
                  <a:schemeClr val="bg1"/>
                </a:solidFill>
              </a:rPr>
              <a:t>Resources</a:t>
            </a:r>
            <a:r>
              <a:rPr lang="en-US" sz="1600" dirty="0">
                <a:solidFill>
                  <a:schemeClr val="bg1"/>
                </a:solidFill>
              </a:rPr>
              <a:t>" : { </a:t>
            </a:r>
          </a:p>
          <a:p>
            <a:r>
              <a:rPr lang="en-US" sz="1600" dirty="0">
                <a:solidFill>
                  <a:schemeClr val="bg1"/>
                </a:solidFill>
              </a:rPr>
              <a:t>    "</a:t>
            </a:r>
            <a:r>
              <a:rPr lang="en-US" sz="1600" b="1" dirty="0">
                <a:solidFill>
                  <a:schemeClr val="bg1"/>
                </a:solidFill>
              </a:rPr>
              <a:t>MyEC2Instance</a:t>
            </a:r>
            <a:r>
              <a:rPr lang="en-US" sz="1600" dirty="0">
                <a:solidFill>
                  <a:schemeClr val="bg1"/>
                </a:solidFill>
              </a:rPr>
              <a:t>" : { </a:t>
            </a:r>
          </a:p>
          <a:p>
            <a:r>
              <a:rPr lang="en-US" sz="1600" dirty="0">
                <a:solidFill>
                  <a:schemeClr val="bg1"/>
                </a:solidFill>
              </a:rPr>
              <a:t>        "</a:t>
            </a:r>
            <a:r>
              <a:rPr lang="en-US" sz="1600" b="1" dirty="0">
                <a:solidFill>
                  <a:schemeClr val="bg1"/>
                </a:solidFill>
              </a:rPr>
              <a:t>Type</a:t>
            </a:r>
            <a:r>
              <a:rPr lang="en-US" sz="1600" dirty="0">
                <a:solidFill>
                  <a:schemeClr val="bg1"/>
                </a:solidFill>
              </a:rPr>
              <a:t>" : "AWS::EC2::Instance", 	</a:t>
            </a:r>
          </a:p>
          <a:p>
            <a:r>
              <a:rPr lang="en-US" sz="1600" dirty="0">
                <a:solidFill>
                  <a:schemeClr val="bg1"/>
                </a:solidFill>
              </a:rPr>
              <a:t>        "</a:t>
            </a:r>
            <a:r>
              <a:rPr lang="en-US" sz="1600" b="1" dirty="0">
                <a:solidFill>
                  <a:schemeClr val="bg1"/>
                </a:solidFill>
              </a:rPr>
              <a:t>Properties</a:t>
            </a:r>
            <a:r>
              <a:rPr lang="en-US" sz="1600" dirty="0">
                <a:solidFill>
                  <a:schemeClr val="bg1"/>
                </a:solidFill>
              </a:rPr>
              <a:t>" : { </a:t>
            </a:r>
          </a:p>
          <a:p>
            <a:r>
              <a:rPr lang="en-US" sz="1600" dirty="0">
                <a:solidFill>
                  <a:schemeClr val="bg1"/>
                </a:solidFill>
              </a:rPr>
              <a:t>            "</a:t>
            </a:r>
            <a:r>
              <a:rPr lang="en-US" sz="1600" b="1" dirty="0" err="1">
                <a:solidFill>
                  <a:schemeClr val="bg1"/>
                </a:solidFill>
              </a:rPr>
              <a:t>ImageId</a:t>
            </a:r>
            <a:r>
              <a:rPr lang="en-US" sz="1600" dirty="0">
                <a:solidFill>
                  <a:schemeClr val="bg1"/>
                </a:solidFill>
              </a:rPr>
              <a:t>" : "ami-0ff8a91507f77f867",     	</a:t>
            </a:r>
          </a:p>
          <a:p>
            <a:r>
              <a:rPr lang="en-US" sz="1600" dirty="0">
                <a:solidFill>
                  <a:schemeClr val="bg1"/>
                </a:solidFill>
              </a:rPr>
              <a:t>            "</a:t>
            </a:r>
            <a:r>
              <a:rPr lang="en-US" sz="1600" b="1" dirty="0" err="1">
                <a:solidFill>
                  <a:schemeClr val="bg1"/>
                </a:solidFill>
              </a:rPr>
              <a:t>InstanceType</a:t>
            </a:r>
            <a:r>
              <a:rPr lang="en-US" sz="1600" dirty="0">
                <a:solidFill>
                  <a:schemeClr val="bg1"/>
                </a:solidFill>
              </a:rPr>
              <a:t>" : "t2.micro", </a:t>
            </a:r>
          </a:p>
          <a:p>
            <a:r>
              <a:rPr lang="en-US" sz="1600" dirty="0">
                <a:solidFill>
                  <a:schemeClr val="bg1"/>
                </a:solidFill>
              </a:rPr>
              <a:t>            "</a:t>
            </a:r>
            <a:r>
              <a:rPr lang="en-US" sz="1600" b="1" dirty="0" err="1">
                <a:solidFill>
                  <a:schemeClr val="bg1"/>
                </a:solidFill>
              </a:rPr>
              <a:t>KeyName</a:t>
            </a:r>
            <a:r>
              <a:rPr lang="en-US" sz="1600" dirty="0">
                <a:solidFill>
                  <a:schemeClr val="bg1"/>
                </a:solidFill>
              </a:rPr>
              <a:t>" : "</a:t>
            </a:r>
            <a:r>
              <a:rPr lang="en-US" sz="1600" dirty="0" err="1">
                <a:solidFill>
                  <a:schemeClr val="bg1"/>
                </a:solidFill>
              </a:rPr>
              <a:t>testkey</a:t>
            </a:r>
            <a:r>
              <a:rPr lang="en-US" sz="1600" dirty="0">
                <a:solidFill>
                  <a:schemeClr val="bg1"/>
                </a:solidFill>
              </a:rPr>
              <a:t>", </a:t>
            </a:r>
          </a:p>
          <a:p>
            <a:r>
              <a:rPr lang="en-US" sz="1600" dirty="0">
                <a:solidFill>
                  <a:schemeClr val="bg1"/>
                </a:solidFill>
              </a:rPr>
              <a:t>            "</a:t>
            </a:r>
            <a:r>
              <a:rPr lang="en-US" sz="1600" b="1" dirty="0" err="1">
                <a:solidFill>
                  <a:schemeClr val="bg1"/>
                </a:solidFill>
              </a:rPr>
              <a:t>BlockDeviceMappings</a:t>
            </a:r>
            <a:r>
              <a:rPr lang="en-US" sz="1600" dirty="0">
                <a:solidFill>
                  <a:schemeClr val="bg1"/>
                </a:solidFill>
              </a:rPr>
              <a:t>" : [ </a:t>
            </a:r>
          </a:p>
          <a:p>
            <a:r>
              <a:rPr lang="en-US" sz="1600" dirty="0">
                <a:solidFill>
                  <a:schemeClr val="bg1"/>
                </a:solidFill>
              </a:rPr>
              <a:t>                { "</a:t>
            </a:r>
            <a:r>
              <a:rPr lang="en-US" sz="1600" b="1" dirty="0" err="1">
                <a:solidFill>
                  <a:schemeClr val="bg1"/>
                </a:solidFill>
              </a:rPr>
              <a:t>DeviceName</a:t>
            </a:r>
            <a:r>
              <a:rPr lang="en-US" sz="1600" dirty="0">
                <a:solidFill>
                  <a:schemeClr val="bg1"/>
                </a:solidFill>
              </a:rPr>
              <a:t>" : "/dev/</a:t>
            </a:r>
            <a:r>
              <a:rPr lang="en-US" sz="1600" dirty="0" err="1">
                <a:solidFill>
                  <a:schemeClr val="bg1"/>
                </a:solidFill>
              </a:rPr>
              <a:t>sdm</a:t>
            </a:r>
            <a:r>
              <a:rPr lang="en-US" sz="1600" dirty="0">
                <a:solidFill>
                  <a:schemeClr val="bg1"/>
                </a:solidFill>
              </a:rPr>
              <a:t>", </a:t>
            </a:r>
          </a:p>
          <a:p>
            <a:r>
              <a:rPr lang="en-US" sz="1600" dirty="0">
                <a:solidFill>
                  <a:schemeClr val="bg1"/>
                </a:solidFill>
              </a:rPr>
              <a:t>                  "</a:t>
            </a:r>
            <a:r>
              <a:rPr lang="en-US" sz="1600" b="1" dirty="0" err="1">
                <a:solidFill>
                  <a:schemeClr val="bg1"/>
                </a:solidFill>
              </a:rPr>
              <a:t>Ebs</a:t>
            </a:r>
            <a:r>
              <a:rPr lang="en-US" sz="1600" dirty="0">
                <a:solidFill>
                  <a:schemeClr val="bg1"/>
                </a:solidFill>
              </a:rPr>
              <a:t>" : { </a:t>
            </a:r>
          </a:p>
          <a:p>
            <a:r>
              <a:rPr lang="en-US" sz="1600" dirty="0">
                <a:solidFill>
                  <a:schemeClr val="bg1"/>
                </a:solidFill>
              </a:rPr>
              <a:t>                      "</a:t>
            </a:r>
            <a:r>
              <a:rPr lang="en-US" sz="1600" b="1" dirty="0" err="1">
                <a:solidFill>
                  <a:schemeClr val="bg1"/>
                </a:solidFill>
              </a:rPr>
              <a:t>VolumeType</a:t>
            </a:r>
            <a:r>
              <a:rPr lang="en-US" sz="1600" dirty="0">
                <a:solidFill>
                  <a:schemeClr val="bg1"/>
                </a:solidFill>
              </a:rPr>
              <a:t>" : "io1", </a:t>
            </a:r>
          </a:p>
          <a:p>
            <a:r>
              <a:rPr lang="en-US" sz="1600" dirty="0">
                <a:solidFill>
                  <a:schemeClr val="bg1"/>
                </a:solidFill>
              </a:rPr>
              <a:t>                      "</a:t>
            </a:r>
            <a:r>
              <a:rPr lang="en-US" sz="1600" b="1" dirty="0" err="1">
                <a:solidFill>
                  <a:schemeClr val="bg1"/>
                </a:solidFill>
              </a:rPr>
              <a:t>Iops</a:t>
            </a:r>
            <a:r>
              <a:rPr lang="en-US" sz="1600" dirty="0">
                <a:solidFill>
                  <a:schemeClr val="bg1"/>
                </a:solidFill>
              </a:rPr>
              <a:t>" : "200", </a:t>
            </a:r>
          </a:p>
          <a:p>
            <a:r>
              <a:rPr lang="en-US" sz="1600" dirty="0">
                <a:solidFill>
                  <a:schemeClr val="bg1"/>
                </a:solidFill>
              </a:rPr>
              <a:t>                      "</a:t>
            </a:r>
            <a:r>
              <a:rPr lang="en-US" sz="1600" b="1" dirty="0" err="1">
                <a:solidFill>
                  <a:schemeClr val="bg1"/>
                </a:solidFill>
              </a:rPr>
              <a:t>DeleteOnTermination</a:t>
            </a:r>
            <a:r>
              <a:rPr lang="en-US" sz="1600" dirty="0">
                <a:solidFill>
                  <a:schemeClr val="bg1"/>
                </a:solidFill>
              </a:rPr>
              <a:t>" : "false",        	      "</a:t>
            </a:r>
            <a:r>
              <a:rPr lang="en-US" sz="1600" b="1" dirty="0" err="1">
                <a:solidFill>
                  <a:schemeClr val="bg1"/>
                </a:solidFill>
              </a:rPr>
              <a:t>VolumeSize</a:t>
            </a:r>
            <a:r>
              <a:rPr lang="en-US" sz="1600" dirty="0">
                <a:solidFill>
                  <a:schemeClr val="bg1"/>
                </a:solidFill>
              </a:rPr>
              <a:t>" : "20" } </a:t>
            </a:r>
          </a:p>
          <a:p>
            <a:r>
              <a:rPr lang="en-US" sz="1600" dirty="0">
                <a:solidFill>
                  <a:schemeClr val="bg1"/>
                </a:solidFill>
              </a:rPr>
              <a:t>                  } ] </a:t>
            </a:r>
          </a:p>
          <a:p>
            <a:r>
              <a:rPr lang="en-US" sz="1600" dirty="0">
                <a:solidFill>
                  <a:schemeClr val="bg1"/>
                </a:solidFill>
              </a:rPr>
              <a:t>             } </a:t>
            </a:r>
          </a:p>
          <a:p>
            <a:r>
              <a:rPr lang="en-US" sz="1600" dirty="0">
                <a:solidFill>
                  <a:schemeClr val="bg1"/>
                </a:solidFill>
              </a:rPr>
              <a:t>         } </a:t>
            </a:r>
          </a:p>
          <a:p>
            <a:r>
              <a:rPr lang="en-US" sz="1600" dirty="0">
                <a:solidFill>
                  <a:schemeClr val="bg1"/>
                </a:solidFill>
              </a:rPr>
              <a:t>   } }</a:t>
            </a:r>
          </a:p>
        </p:txBody>
      </p:sp>
      <p:sp>
        <p:nvSpPr>
          <p:cNvPr id="9" name="Rectangle 8">
            <a:extLst>
              <a:ext uri="{FF2B5EF4-FFF2-40B4-BE49-F238E27FC236}">
                <a16:creationId xmlns:a16="http://schemas.microsoft.com/office/drawing/2014/main" id="{8B3D95B4-938D-DA47-86F3-923BC0894C99}"/>
              </a:ext>
            </a:extLst>
          </p:cNvPr>
          <p:cNvSpPr/>
          <p:nvPr/>
        </p:nvSpPr>
        <p:spPr>
          <a:xfrm>
            <a:off x="5186855" y="1720840"/>
            <a:ext cx="3957145" cy="4801314"/>
          </a:xfrm>
          <a:prstGeom prst="rect">
            <a:avLst/>
          </a:prstGeom>
        </p:spPr>
        <p:txBody>
          <a:bodyPr wrap="square">
            <a:spAutoFit/>
          </a:bodyPr>
          <a:lstStyle/>
          <a:p>
            <a:pPr marL="285750" indent="-285750">
              <a:buFont typeface="Arial" panose="020B0604020202020204" pitchFamily="34" charset="0"/>
              <a:buChar char="•"/>
            </a:pPr>
            <a:r>
              <a:rPr lang="en-US" sz="1800" b="1" dirty="0"/>
              <a:t>Description: </a:t>
            </a:r>
            <a:r>
              <a:rPr lang="en-US" sz="1800" dirty="0"/>
              <a:t>Self explanatory: string that contains a description of what the CloudFormation document is intended for</a:t>
            </a:r>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a:t>Resources: </a:t>
            </a:r>
            <a:r>
              <a:rPr lang="en-US" sz="1800" dirty="0"/>
              <a:t> The names of resources- TYPE is where you put in the AWS namespace separated by double colons</a:t>
            </a:r>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a:t>Properties:</a:t>
            </a:r>
            <a:r>
              <a:rPr lang="en-US" sz="1800" dirty="0"/>
              <a:t> Details like the image that we’ll be using</a:t>
            </a:r>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err="1"/>
              <a:t>BlockDeviceMappings</a:t>
            </a:r>
            <a:r>
              <a:rPr lang="en-US" sz="1800" b="1" dirty="0"/>
              <a:t>: </a:t>
            </a:r>
            <a:r>
              <a:rPr lang="en-US" sz="1800" dirty="0"/>
              <a:t>Further details on the image</a:t>
            </a:r>
            <a:endParaRPr lang="en-US" sz="1800" b="1"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b="1" dirty="0"/>
          </a:p>
        </p:txBody>
      </p:sp>
    </p:spTree>
    <p:extLst>
      <p:ext uri="{BB962C8B-B14F-4D97-AF65-F5344CB8AC3E}">
        <p14:creationId xmlns:p14="http://schemas.microsoft.com/office/powerpoint/2010/main" val="1424577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7BBA-ACA4-224A-8F25-D422B05A05F0}"/>
              </a:ext>
            </a:extLst>
          </p:cNvPr>
          <p:cNvSpPr>
            <a:spLocks noGrp="1"/>
          </p:cNvSpPr>
          <p:nvPr>
            <p:ph type="title"/>
          </p:nvPr>
        </p:nvSpPr>
        <p:spPr/>
        <p:txBody>
          <a:bodyPr/>
          <a:lstStyle/>
          <a:p>
            <a:r>
              <a:rPr lang="en-US" dirty="0"/>
              <a:t>Provisioners (cont’d)</a:t>
            </a:r>
          </a:p>
        </p:txBody>
      </p:sp>
      <p:sp>
        <p:nvSpPr>
          <p:cNvPr id="3" name="Text Placeholder 2">
            <a:extLst>
              <a:ext uri="{FF2B5EF4-FFF2-40B4-BE49-F238E27FC236}">
                <a16:creationId xmlns:a16="http://schemas.microsoft.com/office/drawing/2014/main" id="{9B261655-5B81-C348-B918-8FB41DA0F8FB}"/>
              </a:ext>
            </a:extLst>
          </p:cNvPr>
          <p:cNvSpPr>
            <a:spLocks noGrp="1"/>
          </p:cNvSpPr>
          <p:nvPr>
            <p:ph type="body" idx="1"/>
          </p:nvPr>
        </p:nvSpPr>
        <p:spPr/>
        <p:txBody>
          <a:bodyPr/>
          <a:lstStyle/>
          <a:p>
            <a:pPr marL="177800" indent="0">
              <a:buNone/>
            </a:pPr>
            <a:r>
              <a:rPr lang="en-US" dirty="0"/>
              <a:t>Creation time provisioner is the default behavior BUT</a:t>
            </a:r>
          </a:p>
        </p:txBody>
      </p:sp>
      <p:sp>
        <p:nvSpPr>
          <p:cNvPr id="4" name="TextBox 3">
            <a:extLst>
              <a:ext uri="{FF2B5EF4-FFF2-40B4-BE49-F238E27FC236}">
                <a16:creationId xmlns:a16="http://schemas.microsoft.com/office/drawing/2014/main" id="{64DC9345-69B5-C94B-99C6-56D9287F3F8E}"/>
              </a:ext>
            </a:extLst>
          </p:cNvPr>
          <p:cNvSpPr txBox="1"/>
          <p:nvPr/>
        </p:nvSpPr>
        <p:spPr>
          <a:xfrm>
            <a:off x="433552" y="1982844"/>
            <a:ext cx="5704489" cy="1631216"/>
          </a:xfrm>
          <a:prstGeom prst="rect">
            <a:avLst/>
          </a:prstGeom>
          <a:solidFill>
            <a:schemeClr val="accent3">
              <a:lumMod val="85000"/>
            </a:schemeClr>
          </a:solidFill>
        </p:spPr>
        <p:txBody>
          <a:bodyPr wrap="square" rtlCol="0">
            <a:spAutoFit/>
          </a:bodyPr>
          <a:lstStyle/>
          <a:p>
            <a:r>
              <a:rPr lang="en-US" sz="2000" dirty="0">
                <a:solidFill>
                  <a:schemeClr val="bg2"/>
                </a:solidFill>
                <a:latin typeface="Times New Roman" panose="02020603050405020304" pitchFamily="18" charset="0"/>
                <a:cs typeface="Times New Roman" panose="02020603050405020304" pitchFamily="18" charset="0"/>
              </a:rPr>
              <a:t>resource "</a:t>
            </a:r>
            <a:r>
              <a:rPr lang="en-US" sz="2000" dirty="0" err="1">
                <a:solidFill>
                  <a:schemeClr val="bg2"/>
                </a:solidFill>
                <a:latin typeface="Times New Roman" panose="02020603050405020304" pitchFamily="18" charset="0"/>
                <a:cs typeface="Times New Roman" panose="02020603050405020304" pitchFamily="18" charset="0"/>
              </a:rPr>
              <a:t>aws_instance</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fernisawesome</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"local-exec" { </a:t>
            </a:r>
          </a:p>
          <a:p>
            <a:r>
              <a:rPr lang="en-US" sz="2000" b="1" dirty="0">
                <a:solidFill>
                  <a:schemeClr val="bg2"/>
                </a:solidFill>
                <a:latin typeface="Times New Roman" panose="02020603050405020304" pitchFamily="18" charset="0"/>
                <a:cs typeface="Times New Roman" panose="02020603050405020304" pitchFamily="18" charset="0"/>
              </a:rPr>
              <a:t>       when</a:t>
            </a:r>
            <a:r>
              <a:rPr lang="en-US" sz="2000" dirty="0">
                <a:solidFill>
                  <a:schemeClr val="bg2"/>
                </a:solidFill>
                <a:latin typeface="Times New Roman" panose="02020603050405020304" pitchFamily="18" charset="0"/>
                <a:cs typeface="Times New Roman" panose="02020603050405020304" pitchFamily="18" charset="0"/>
              </a:rPr>
              <a:t>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a:t>
            </a:r>
            <a:r>
              <a:rPr lang="en-US" sz="2000" b="1" dirty="0">
                <a:solidFill>
                  <a:schemeClr val="bg2"/>
                </a:solidFill>
                <a:latin typeface="Times New Roman" panose="02020603050405020304" pitchFamily="18" charset="0"/>
                <a:cs typeface="Times New Roman" panose="02020603050405020304" pitchFamily="18" charset="0"/>
              </a:rPr>
              <a:t>destroy</a:t>
            </a:r>
            <a:r>
              <a:rPr lang="en-US" sz="2000" dirty="0">
                <a:solidFill>
                  <a:schemeClr val="bg2"/>
                </a:solidFill>
                <a:latin typeface="Times New Roman" panose="02020603050405020304" pitchFamily="18" charset="0"/>
                <a:cs typeface="Times New Roman" panose="02020603050405020304" pitchFamily="18" charset="0"/>
              </a:rPr>
              <a:t>”</a:t>
            </a:r>
          </a:p>
          <a:p>
            <a:r>
              <a:rPr lang="en-US" sz="2000" dirty="0">
                <a:solidFill>
                  <a:schemeClr val="bg2"/>
                </a:solidFill>
                <a:latin typeface="Times New Roman" panose="02020603050405020304" pitchFamily="18" charset="0"/>
                <a:cs typeface="Times New Roman" panose="02020603050405020304" pitchFamily="18" charset="0"/>
              </a:rPr>
              <a:t>       command = "echo ‘NOOOOOOOOO!'" } </a:t>
            </a:r>
          </a:p>
          <a:p>
            <a:r>
              <a:rPr lang="en-US" sz="2000" dirty="0">
                <a:solidFill>
                  <a:schemeClr val="bg2"/>
                </a:solidFill>
                <a:latin typeface="Times New Roman" panose="02020603050405020304" pitchFamily="18" charset="0"/>
                <a:cs typeface="Times New Roman" panose="02020603050405020304" pitchFamily="18" charset="0"/>
              </a:rPr>
              <a:t>}</a:t>
            </a:r>
          </a:p>
        </p:txBody>
      </p:sp>
      <p:sp>
        <p:nvSpPr>
          <p:cNvPr id="5" name="TextBox 4">
            <a:extLst>
              <a:ext uri="{FF2B5EF4-FFF2-40B4-BE49-F238E27FC236}">
                <a16:creationId xmlns:a16="http://schemas.microsoft.com/office/drawing/2014/main" id="{59B32528-13E3-624B-8AD6-0D0F1AEC58EF}"/>
              </a:ext>
            </a:extLst>
          </p:cNvPr>
          <p:cNvSpPr txBox="1"/>
          <p:nvPr/>
        </p:nvSpPr>
        <p:spPr>
          <a:xfrm>
            <a:off x="433552" y="4161747"/>
            <a:ext cx="5704489" cy="1938992"/>
          </a:xfrm>
          <a:prstGeom prst="rect">
            <a:avLst/>
          </a:prstGeom>
          <a:solidFill>
            <a:schemeClr val="accent3">
              <a:lumMod val="85000"/>
            </a:schemeClr>
          </a:solidFill>
        </p:spPr>
        <p:txBody>
          <a:bodyPr wrap="square" rtlCol="0">
            <a:spAutoFit/>
          </a:bodyPr>
          <a:lstStyle/>
          <a:p>
            <a:r>
              <a:rPr lang="en-US" sz="2000" dirty="0">
                <a:solidFill>
                  <a:schemeClr val="bg2"/>
                </a:solidFill>
                <a:latin typeface="Times New Roman" panose="02020603050405020304" pitchFamily="18" charset="0"/>
                <a:cs typeface="Times New Roman" panose="02020603050405020304" pitchFamily="18" charset="0"/>
              </a:rPr>
              <a:t>resource "</a:t>
            </a:r>
            <a:r>
              <a:rPr lang="en-US" sz="2000" dirty="0" err="1">
                <a:solidFill>
                  <a:schemeClr val="bg2"/>
                </a:solidFill>
                <a:latin typeface="Times New Roman" panose="02020603050405020304" pitchFamily="18" charset="0"/>
                <a:cs typeface="Times New Roman" panose="02020603050405020304" pitchFamily="18" charset="0"/>
              </a:rPr>
              <a:t>aws_instance</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fernisawesome</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provisioner "local-exec" { </a:t>
            </a:r>
          </a:p>
          <a:p>
            <a:r>
              <a:rPr lang="en-US" sz="2000" dirty="0">
                <a:solidFill>
                  <a:schemeClr val="bg2"/>
                </a:solidFill>
                <a:latin typeface="Times New Roman" panose="02020603050405020304" pitchFamily="18" charset="0"/>
                <a:cs typeface="Times New Roman" panose="02020603050405020304" pitchFamily="18" charset="0"/>
              </a:rPr>
              <a:t>       command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"echo How" }</a:t>
            </a:r>
          </a:p>
          <a:p>
            <a:r>
              <a:rPr lang="en-US" sz="2000" dirty="0">
                <a:solidFill>
                  <a:schemeClr val="bg2"/>
                </a:solidFill>
                <a:latin typeface="Times New Roman" panose="02020603050405020304" pitchFamily="18" charset="0"/>
                <a:cs typeface="Times New Roman" panose="02020603050405020304" pitchFamily="18" charset="0"/>
              </a:rPr>
              <a:t>    provisioner "local-exec" { </a:t>
            </a:r>
          </a:p>
          <a:p>
            <a:r>
              <a:rPr lang="en-US" sz="2000" dirty="0">
                <a:solidFill>
                  <a:schemeClr val="bg2"/>
                </a:solidFill>
                <a:latin typeface="Times New Roman" panose="02020603050405020304" pitchFamily="18" charset="0"/>
                <a:cs typeface="Times New Roman" panose="02020603050405020304" pitchFamily="18" charset="0"/>
              </a:rPr>
              <a:t>        command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"echo Awesome?" } </a:t>
            </a:r>
          </a:p>
          <a:p>
            <a:r>
              <a:rPr lang="en-US" sz="2000" dirty="0">
                <a:solidFill>
                  <a:schemeClr val="bg2"/>
                </a:solidFill>
                <a:latin typeface="Times New Roman" panose="02020603050405020304" pitchFamily="18" charset="0"/>
                <a:cs typeface="Times New Roman" panose="02020603050405020304" pitchFamily="18" charset="0"/>
              </a:rPr>
              <a:t>}</a:t>
            </a:r>
          </a:p>
        </p:txBody>
      </p:sp>
      <p:pic>
        <p:nvPicPr>
          <p:cNvPr id="6" name="Picture 5">
            <a:extLst>
              <a:ext uri="{FF2B5EF4-FFF2-40B4-BE49-F238E27FC236}">
                <a16:creationId xmlns:a16="http://schemas.microsoft.com/office/drawing/2014/main" id="{FA4012EB-D483-AB4F-A6B4-0B3A6E8994B4}"/>
              </a:ext>
            </a:extLst>
          </p:cNvPr>
          <p:cNvPicPr>
            <a:picLocks noChangeAspect="1"/>
          </p:cNvPicPr>
          <p:nvPr/>
        </p:nvPicPr>
        <p:blipFill>
          <a:blip r:embed="rId2"/>
          <a:stretch>
            <a:fillRect/>
          </a:stretch>
        </p:blipFill>
        <p:spPr>
          <a:xfrm>
            <a:off x="6210300" y="3127265"/>
            <a:ext cx="2765534" cy="2768600"/>
          </a:xfrm>
          <a:prstGeom prst="rect">
            <a:avLst/>
          </a:prstGeom>
        </p:spPr>
      </p:pic>
    </p:spTree>
    <p:extLst>
      <p:ext uri="{BB962C8B-B14F-4D97-AF65-F5344CB8AC3E}">
        <p14:creationId xmlns:p14="http://schemas.microsoft.com/office/powerpoint/2010/main" val="1106307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4697B-412F-8B4D-BB92-9084EAACCA4B}"/>
              </a:ext>
            </a:extLst>
          </p:cNvPr>
          <p:cNvSpPr>
            <a:spLocks noGrp="1"/>
          </p:cNvSpPr>
          <p:nvPr>
            <p:ph type="title"/>
          </p:nvPr>
        </p:nvSpPr>
        <p:spPr/>
        <p:txBody>
          <a:bodyPr/>
          <a:lstStyle/>
          <a:p>
            <a:r>
              <a:rPr lang="en-US" dirty="0"/>
              <a:t>Provisioners (cont’d)</a:t>
            </a:r>
          </a:p>
        </p:txBody>
      </p:sp>
      <p:sp>
        <p:nvSpPr>
          <p:cNvPr id="3" name="Text Placeholder 2">
            <a:extLst>
              <a:ext uri="{FF2B5EF4-FFF2-40B4-BE49-F238E27FC236}">
                <a16:creationId xmlns:a16="http://schemas.microsoft.com/office/drawing/2014/main" id="{E454C7FF-3D75-8C4E-AD87-7F195C1A32D5}"/>
              </a:ext>
            </a:extLst>
          </p:cNvPr>
          <p:cNvSpPr>
            <a:spLocks noGrp="1"/>
          </p:cNvSpPr>
          <p:nvPr>
            <p:ph type="body" idx="1"/>
          </p:nvPr>
        </p:nvSpPr>
        <p:spPr/>
        <p:txBody>
          <a:bodyPr/>
          <a:lstStyle/>
          <a:p>
            <a:r>
              <a:rPr lang="en-US" dirty="0"/>
              <a:t> Finally we need to go through </a:t>
            </a:r>
            <a:r>
              <a:rPr lang="en-US" b="1" dirty="0"/>
              <a:t>file provisioners</a:t>
            </a:r>
            <a:r>
              <a:rPr lang="en-US" dirty="0"/>
              <a:t> which copy FILES from the host machine (executing terraform) into the provisioned resource. The idea is that you can send .</a:t>
            </a:r>
            <a:r>
              <a:rPr lang="en-US" dirty="0" err="1"/>
              <a:t>sh</a:t>
            </a:r>
            <a:r>
              <a:rPr lang="en-US" dirty="0"/>
              <a:t> or </a:t>
            </a:r>
            <a:r>
              <a:rPr lang="en-US" dirty="0" err="1"/>
              <a:t>Makefiles</a:t>
            </a:r>
            <a:r>
              <a:rPr lang="en-US" dirty="0"/>
              <a:t> up there and run them using the provisioners</a:t>
            </a:r>
          </a:p>
          <a:p>
            <a:pPr marL="177800" indent="0">
              <a:buNone/>
            </a:pPr>
            <a:endParaRPr lang="en-US" dirty="0"/>
          </a:p>
        </p:txBody>
      </p:sp>
      <p:sp>
        <p:nvSpPr>
          <p:cNvPr id="5" name="TextBox 4">
            <a:extLst>
              <a:ext uri="{FF2B5EF4-FFF2-40B4-BE49-F238E27FC236}">
                <a16:creationId xmlns:a16="http://schemas.microsoft.com/office/drawing/2014/main" id="{76C4857A-824B-BE49-99E3-276069537F0A}"/>
              </a:ext>
            </a:extLst>
          </p:cNvPr>
          <p:cNvSpPr txBox="1"/>
          <p:nvPr/>
        </p:nvSpPr>
        <p:spPr>
          <a:xfrm>
            <a:off x="1768366" y="3715499"/>
            <a:ext cx="5357648" cy="2677656"/>
          </a:xfrm>
          <a:prstGeom prst="rect">
            <a:avLst/>
          </a:prstGeom>
          <a:solidFill>
            <a:schemeClr val="tx2">
              <a:lumMod val="20000"/>
              <a:lumOff val="80000"/>
            </a:schemeClr>
          </a:solidFill>
        </p:spPr>
        <p:txBody>
          <a:bodyPr wrap="square" rtlCol="0">
            <a:spAutoFit/>
          </a:bodyPr>
          <a:lstStyle/>
          <a:p>
            <a:r>
              <a:rPr lang="en-US" sz="2400" dirty="0">
                <a:solidFill>
                  <a:schemeClr val="bg2"/>
                </a:solidFill>
                <a:latin typeface="Times New Roman" panose="02020603050405020304" pitchFamily="18" charset="0"/>
                <a:cs typeface="Times New Roman" panose="02020603050405020304" pitchFamily="18" charset="0"/>
              </a:rPr>
              <a:t>resource "</a:t>
            </a:r>
            <a:r>
              <a:rPr lang="en-US" sz="2400" dirty="0" err="1">
                <a:solidFill>
                  <a:schemeClr val="bg2"/>
                </a:solidFill>
                <a:latin typeface="Times New Roman" panose="02020603050405020304" pitchFamily="18" charset="0"/>
                <a:cs typeface="Times New Roman" panose="02020603050405020304" pitchFamily="18" charset="0"/>
              </a:rPr>
              <a:t>aws_instance</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fernisawesome</a:t>
            </a:r>
            <a:r>
              <a:rPr lang="en-US" sz="2400" dirty="0">
                <a:solidFill>
                  <a:schemeClr val="bg2"/>
                </a:solidFill>
                <a:latin typeface="Times New Roman" panose="02020603050405020304" pitchFamily="18" charset="0"/>
                <a:cs typeface="Times New Roman" panose="02020603050405020304" pitchFamily="18" charset="0"/>
              </a:rPr>
              <a:t>”</a:t>
            </a:r>
          </a:p>
          <a:p>
            <a:r>
              <a:rPr lang="en-US" sz="2400" dirty="0">
                <a:solidFill>
                  <a:schemeClr val="bg2"/>
                </a:solidFill>
                <a:latin typeface="Times New Roman" panose="02020603050405020304" pitchFamily="18" charset="0"/>
                <a:cs typeface="Times New Roman" panose="02020603050405020304" pitchFamily="18" charset="0"/>
              </a:rPr>
              <a:t>{</a:t>
            </a:r>
          </a:p>
          <a:p>
            <a:r>
              <a:rPr lang="en-US" sz="2400" dirty="0">
                <a:solidFill>
                  <a:schemeClr val="bg2"/>
                </a:solidFill>
                <a:latin typeface="Times New Roman" panose="02020603050405020304" pitchFamily="18" charset="0"/>
                <a:cs typeface="Times New Roman" panose="02020603050405020304" pitchFamily="18" charset="0"/>
              </a:rPr>
              <a:t>     provisioner "file" { </a:t>
            </a:r>
          </a:p>
          <a:p>
            <a:r>
              <a:rPr lang="en-US" sz="2400" dirty="0">
                <a:solidFill>
                  <a:schemeClr val="bg2"/>
                </a:solidFill>
                <a:latin typeface="Times New Roman" panose="02020603050405020304" pitchFamily="18" charset="0"/>
                <a:cs typeface="Times New Roman" panose="02020603050405020304" pitchFamily="18" charset="0"/>
              </a:rPr>
              <a:t>           source </a:t>
            </a:r>
            <a:r>
              <a:rPr lang="en-US" sz="2400" b="1" dirty="0">
                <a:solidFill>
                  <a:schemeClr val="bg2"/>
                </a:solidFill>
                <a:latin typeface="Times New Roman" panose="02020603050405020304" pitchFamily="18" charset="0"/>
                <a:cs typeface="Times New Roman" panose="02020603050405020304" pitchFamily="18" charset="0"/>
              </a:rPr>
              <a:t>=</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conf</a:t>
            </a:r>
            <a:r>
              <a:rPr lang="en-US" sz="2400" dirty="0">
                <a:solidFill>
                  <a:schemeClr val="bg2"/>
                </a:solidFill>
                <a:latin typeface="Times New Roman" panose="02020603050405020304" pitchFamily="18" charset="0"/>
                <a:cs typeface="Times New Roman" panose="02020603050405020304" pitchFamily="18" charset="0"/>
              </a:rPr>
              <a:t>/</a:t>
            </a:r>
            <a:r>
              <a:rPr lang="en-US" sz="2400" dirty="0" err="1">
                <a:solidFill>
                  <a:schemeClr val="bg2"/>
                </a:solidFill>
                <a:latin typeface="Times New Roman" panose="02020603050405020304" pitchFamily="18" charset="0"/>
                <a:cs typeface="Times New Roman" panose="02020603050405020304" pitchFamily="18" charset="0"/>
              </a:rPr>
              <a:t>myapp.conf</a:t>
            </a:r>
            <a:r>
              <a:rPr lang="en-US" sz="2400" dirty="0">
                <a:solidFill>
                  <a:schemeClr val="bg2"/>
                </a:solidFill>
                <a:latin typeface="Times New Roman" panose="02020603050405020304" pitchFamily="18" charset="0"/>
                <a:cs typeface="Times New Roman" panose="02020603050405020304" pitchFamily="18" charset="0"/>
              </a:rPr>
              <a:t>" </a:t>
            </a:r>
          </a:p>
          <a:p>
            <a:r>
              <a:rPr lang="en-US" sz="2400" dirty="0">
                <a:solidFill>
                  <a:schemeClr val="bg2"/>
                </a:solidFill>
                <a:latin typeface="Times New Roman" panose="02020603050405020304" pitchFamily="18" charset="0"/>
                <a:cs typeface="Times New Roman" panose="02020603050405020304" pitchFamily="18" charset="0"/>
              </a:rPr>
              <a:t>           destination </a:t>
            </a:r>
            <a:r>
              <a:rPr lang="en-US" sz="2400" b="1" dirty="0">
                <a:solidFill>
                  <a:schemeClr val="bg2"/>
                </a:solidFill>
                <a:latin typeface="Times New Roman" panose="02020603050405020304" pitchFamily="18" charset="0"/>
                <a:cs typeface="Times New Roman" panose="02020603050405020304" pitchFamily="18" charset="0"/>
              </a:rPr>
              <a:t>=</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etc</a:t>
            </a:r>
            <a:r>
              <a:rPr lang="en-US" sz="2400" dirty="0">
                <a:solidFill>
                  <a:schemeClr val="bg2"/>
                </a:solidFill>
                <a:latin typeface="Times New Roman" panose="02020603050405020304" pitchFamily="18" charset="0"/>
                <a:cs typeface="Times New Roman" panose="02020603050405020304" pitchFamily="18" charset="0"/>
              </a:rPr>
              <a:t>/</a:t>
            </a:r>
            <a:r>
              <a:rPr lang="en-US" sz="2400" dirty="0" err="1">
                <a:solidFill>
                  <a:schemeClr val="bg2"/>
                </a:solidFill>
                <a:latin typeface="Times New Roman" panose="02020603050405020304" pitchFamily="18" charset="0"/>
                <a:cs typeface="Times New Roman" panose="02020603050405020304" pitchFamily="18" charset="0"/>
              </a:rPr>
              <a:t>myapp.conf</a:t>
            </a:r>
            <a:r>
              <a:rPr lang="en-US" sz="2400" dirty="0">
                <a:solidFill>
                  <a:schemeClr val="bg2"/>
                </a:solidFill>
                <a:latin typeface="Times New Roman" panose="02020603050405020304" pitchFamily="18" charset="0"/>
                <a:cs typeface="Times New Roman" panose="02020603050405020304" pitchFamily="18" charset="0"/>
              </a:rPr>
              <a:t>" </a:t>
            </a:r>
          </a:p>
          <a:p>
            <a:r>
              <a:rPr lang="en-US" sz="2400" dirty="0">
                <a:solidFill>
                  <a:schemeClr val="bg2"/>
                </a:solidFill>
                <a:latin typeface="Times New Roman" panose="02020603050405020304" pitchFamily="18" charset="0"/>
                <a:cs typeface="Times New Roman" panose="02020603050405020304" pitchFamily="18" charset="0"/>
              </a:rPr>
              <a:t>} </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5798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E7F8F-E24C-944E-A6F7-D3E23BD2D6ED}"/>
              </a:ext>
            </a:extLst>
          </p:cNvPr>
          <p:cNvSpPr>
            <a:spLocks noGrp="1"/>
          </p:cNvSpPr>
          <p:nvPr>
            <p:ph type="title"/>
          </p:nvPr>
        </p:nvSpPr>
        <p:spPr/>
        <p:txBody>
          <a:bodyPr/>
          <a:lstStyle/>
          <a:p>
            <a:r>
              <a:rPr lang="en-US" dirty="0"/>
              <a:t>Terraform Provisioners (cont’d)</a:t>
            </a:r>
          </a:p>
        </p:txBody>
      </p:sp>
      <p:sp>
        <p:nvSpPr>
          <p:cNvPr id="3" name="Text Placeholder 2">
            <a:extLst>
              <a:ext uri="{FF2B5EF4-FFF2-40B4-BE49-F238E27FC236}">
                <a16:creationId xmlns:a16="http://schemas.microsoft.com/office/drawing/2014/main" id="{23B9D576-9EC6-734B-867C-406A3AF8E85A}"/>
              </a:ext>
            </a:extLst>
          </p:cNvPr>
          <p:cNvSpPr>
            <a:spLocks noGrp="1"/>
          </p:cNvSpPr>
          <p:nvPr>
            <p:ph type="body" idx="1"/>
          </p:nvPr>
        </p:nvSpPr>
        <p:spPr/>
        <p:txBody>
          <a:bodyPr/>
          <a:lstStyle/>
          <a:p>
            <a:r>
              <a:rPr lang="en-US" dirty="0"/>
              <a:t> Here’s how we would use a combination of the </a:t>
            </a:r>
            <a:r>
              <a:rPr lang="en-US" b="1" dirty="0"/>
              <a:t>file provisioner</a:t>
            </a:r>
            <a:r>
              <a:rPr lang="en-US" dirty="0"/>
              <a:t> and a new one called the </a:t>
            </a:r>
            <a:r>
              <a:rPr lang="en-US" b="1" dirty="0"/>
              <a:t>remote-exec</a:t>
            </a:r>
            <a:r>
              <a:rPr lang="en-US" dirty="0"/>
              <a:t> provisioner to run a configuration file that we put in the ec2 resource we created:</a:t>
            </a:r>
          </a:p>
          <a:p>
            <a:pPr marL="177800" indent="0">
              <a:buNone/>
            </a:pPr>
            <a:endParaRPr lang="en-US" dirty="0"/>
          </a:p>
        </p:txBody>
      </p:sp>
      <p:sp>
        <p:nvSpPr>
          <p:cNvPr id="4" name="TextBox 3">
            <a:extLst>
              <a:ext uri="{FF2B5EF4-FFF2-40B4-BE49-F238E27FC236}">
                <a16:creationId xmlns:a16="http://schemas.microsoft.com/office/drawing/2014/main" id="{F20FD2CB-8979-184D-8131-80201924D249}"/>
              </a:ext>
            </a:extLst>
          </p:cNvPr>
          <p:cNvSpPr txBox="1"/>
          <p:nvPr/>
        </p:nvSpPr>
        <p:spPr>
          <a:xfrm>
            <a:off x="1072057" y="3230700"/>
            <a:ext cx="6526924" cy="3170099"/>
          </a:xfrm>
          <a:prstGeom prst="rect">
            <a:avLst/>
          </a:prstGeom>
          <a:solidFill>
            <a:schemeClr val="tx2">
              <a:lumMod val="20000"/>
              <a:lumOff val="80000"/>
            </a:schemeClr>
          </a:solidFill>
        </p:spPr>
        <p:txBody>
          <a:bodyPr wrap="square" rtlCol="0">
            <a:spAutoFit/>
          </a:bodyPr>
          <a:lstStyle/>
          <a:p>
            <a:r>
              <a:rPr lang="en-US" sz="2000" dirty="0">
                <a:solidFill>
                  <a:schemeClr val="bg2"/>
                </a:solidFill>
                <a:latin typeface="Times New Roman" panose="02020603050405020304" pitchFamily="18" charset="0"/>
                <a:cs typeface="Times New Roman" panose="02020603050405020304" pitchFamily="18" charset="0"/>
              </a:rPr>
              <a:t>resource "</a:t>
            </a:r>
            <a:r>
              <a:rPr lang="en-US" sz="2000" dirty="0" err="1">
                <a:solidFill>
                  <a:schemeClr val="bg2"/>
                </a:solidFill>
                <a:latin typeface="Times New Roman" panose="02020603050405020304" pitchFamily="18" charset="0"/>
                <a:cs typeface="Times New Roman" panose="02020603050405020304" pitchFamily="18" charset="0"/>
              </a:rPr>
              <a:t>aws_instance</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fernisawesome</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provisioner "file" { </a:t>
            </a:r>
          </a:p>
          <a:p>
            <a:r>
              <a:rPr lang="en-US" sz="2000" dirty="0">
                <a:solidFill>
                  <a:schemeClr val="bg2"/>
                </a:solidFill>
                <a:latin typeface="Times New Roman" panose="02020603050405020304" pitchFamily="18" charset="0"/>
                <a:cs typeface="Times New Roman" panose="02020603050405020304" pitchFamily="18" charset="0"/>
              </a:rPr>
              <a:t>          source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setupsomethingawesome.sh</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destination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tmp</a:t>
            </a:r>
            <a:r>
              <a:rPr lang="en-US" sz="2000" dirty="0">
                <a:solidFill>
                  <a:schemeClr val="bg2"/>
                </a:solidFill>
                <a:latin typeface="Times New Roman" panose="02020603050405020304" pitchFamily="18" charset="0"/>
                <a:cs typeface="Times New Roman" panose="02020603050405020304" pitchFamily="18" charset="0"/>
              </a:rPr>
              <a:t>/</a:t>
            </a:r>
            <a:r>
              <a:rPr lang="en-US" sz="2000" dirty="0" err="1">
                <a:solidFill>
                  <a:schemeClr val="bg2"/>
                </a:solidFill>
                <a:latin typeface="Times New Roman" panose="02020603050405020304" pitchFamily="18" charset="0"/>
                <a:cs typeface="Times New Roman" panose="02020603050405020304" pitchFamily="18" charset="0"/>
              </a:rPr>
              <a:t>setupsomethingawesome.sh</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 </a:t>
            </a:r>
          </a:p>
          <a:p>
            <a:r>
              <a:rPr lang="en-US" sz="2000" dirty="0">
                <a:solidFill>
                  <a:schemeClr val="bg2"/>
                </a:solidFill>
                <a:latin typeface="Times New Roman" panose="02020603050405020304" pitchFamily="18" charset="0"/>
                <a:cs typeface="Times New Roman" panose="02020603050405020304" pitchFamily="18" charset="0"/>
              </a:rPr>
              <a:t>     provisioner "remote-exec" { </a:t>
            </a:r>
          </a:p>
          <a:p>
            <a:r>
              <a:rPr lang="en-US" sz="2000" dirty="0">
                <a:solidFill>
                  <a:schemeClr val="bg2"/>
                </a:solidFill>
                <a:latin typeface="Times New Roman" panose="02020603050405020304" pitchFamily="18" charset="0"/>
                <a:cs typeface="Times New Roman" panose="02020603050405020304" pitchFamily="18" charset="0"/>
              </a:rPr>
              <a:t>         inline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 "</a:t>
            </a:r>
            <a:r>
              <a:rPr lang="en-US" sz="2000" dirty="0" err="1">
                <a:solidFill>
                  <a:schemeClr val="bg2"/>
                </a:solidFill>
                <a:latin typeface="Times New Roman" panose="02020603050405020304" pitchFamily="18" charset="0"/>
                <a:cs typeface="Times New Roman" panose="02020603050405020304" pitchFamily="18" charset="0"/>
              </a:rPr>
              <a:t>chmod</a:t>
            </a:r>
            <a:r>
              <a:rPr lang="en-US" sz="2000" dirty="0">
                <a:solidFill>
                  <a:schemeClr val="bg2"/>
                </a:solidFill>
                <a:latin typeface="Times New Roman" panose="02020603050405020304" pitchFamily="18" charset="0"/>
                <a:cs typeface="Times New Roman" panose="02020603050405020304" pitchFamily="18" charset="0"/>
              </a:rPr>
              <a:t> +x /</a:t>
            </a:r>
            <a:r>
              <a:rPr lang="en-US" sz="2000" dirty="0" err="1">
                <a:solidFill>
                  <a:schemeClr val="bg2"/>
                </a:solidFill>
                <a:latin typeface="Times New Roman" panose="02020603050405020304" pitchFamily="18" charset="0"/>
                <a:cs typeface="Times New Roman" panose="02020603050405020304" pitchFamily="18" charset="0"/>
              </a:rPr>
              <a:t>tmp</a:t>
            </a:r>
            <a:r>
              <a:rPr lang="en-US" sz="2000" dirty="0">
                <a:solidFill>
                  <a:schemeClr val="bg2"/>
                </a:solidFill>
                <a:latin typeface="Times New Roman" panose="02020603050405020304" pitchFamily="18" charset="0"/>
                <a:cs typeface="Times New Roman" panose="02020603050405020304" pitchFamily="18" charset="0"/>
              </a:rPr>
              <a:t>/</a:t>
            </a:r>
            <a:r>
              <a:rPr lang="en-US" sz="2000" dirty="0" err="1">
                <a:solidFill>
                  <a:schemeClr val="bg2"/>
                </a:solidFill>
                <a:latin typeface="Times New Roman" panose="02020603050405020304" pitchFamily="18" charset="0"/>
                <a:cs typeface="Times New Roman" panose="02020603050405020304" pitchFamily="18" charset="0"/>
              </a:rPr>
              <a:t>setupsomethingawesome.sh</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tmp</a:t>
            </a:r>
            <a:r>
              <a:rPr lang="en-US" sz="2000" dirty="0">
                <a:solidFill>
                  <a:schemeClr val="bg2"/>
                </a:solidFill>
                <a:latin typeface="Times New Roman" panose="02020603050405020304" pitchFamily="18" charset="0"/>
                <a:cs typeface="Times New Roman" panose="02020603050405020304" pitchFamily="18" charset="0"/>
              </a:rPr>
              <a:t>/</a:t>
            </a:r>
            <a:r>
              <a:rPr lang="en-US" sz="2000" dirty="0" err="1">
                <a:solidFill>
                  <a:schemeClr val="bg2"/>
                </a:solidFill>
                <a:latin typeface="Times New Roman" panose="02020603050405020304" pitchFamily="18" charset="0"/>
                <a:cs typeface="Times New Roman" panose="02020603050405020304" pitchFamily="18" charset="0"/>
              </a:rPr>
              <a:t>setupsomethingawesome.sh</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args</a:t>
            </a:r>
            <a:r>
              <a:rPr lang="en-US" sz="2000" dirty="0">
                <a:solidFill>
                  <a:schemeClr val="bg2"/>
                </a:solidFill>
                <a:latin typeface="Times New Roman" panose="02020603050405020304" pitchFamily="18" charset="0"/>
                <a:cs typeface="Times New Roman" panose="02020603050405020304" pitchFamily="18" charset="0"/>
              </a:rPr>
              <a:t>", ] </a:t>
            </a:r>
          </a:p>
          <a:p>
            <a:r>
              <a:rPr lang="en-US" sz="2000" dirty="0">
                <a:solidFill>
                  <a:schemeClr val="bg2"/>
                </a:solidFill>
                <a:latin typeface="Times New Roman" panose="02020603050405020304" pitchFamily="18" charset="0"/>
                <a:cs typeface="Times New Roman" panose="02020603050405020304" pitchFamily="18" charset="0"/>
              </a:rPr>
              <a:t>           } </a:t>
            </a:r>
          </a:p>
          <a:p>
            <a:r>
              <a:rPr lang="en-US" sz="2000" dirty="0">
                <a:solidFill>
                  <a:schemeClr val="bg2"/>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895318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C43E0-D2DA-7A40-A345-77CDECED9DC4}"/>
              </a:ext>
            </a:extLst>
          </p:cNvPr>
          <p:cNvSpPr>
            <a:spLocks noGrp="1"/>
          </p:cNvSpPr>
          <p:nvPr>
            <p:ph type="title"/>
          </p:nvPr>
        </p:nvSpPr>
        <p:spPr/>
        <p:txBody>
          <a:bodyPr/>
          <a:lstStyle/>
          <a:p>
            <a:r>
              <a:rPr lang="en-US" dirty="0"/>
              <a:t>Terraform: Data Sources</a:t>
            </a:r>
          </a:p>
        </p:txBody>
      </p:sp>
      <p:sp>
        <p:nvSpPr>
          <p:cNvPr id="3" name="Text Placeholder 2">
            <a:extLst>
              <a:ext uri="{FF2B5EF4-FFF2-40B4-BE49-F238E27FC236}">
                <a16:creationId xmlns:a16="http://schemas.microsoft.com/office/drawing/2014/main" id="{E2C25507-70BA-D744-94E9-36D7D52DDA4D}"/>
              </a:ext>
            </a:extLst>
          </p:cNvPr>
          <p:cNvSpPr>
            <a:spLocks noGrp="1"/>
          </p:cNvSpPr>
          <p:nvPr>
            <p:ph type="body" idx="1"/>
          </p:nvPr>
        </p:nvSpPr>
        <p:spPr/>
        <p:txBody>
          <a:bodyPr/>
          <a:lstStyle/>
          <a:p>
            <a:r>
              <a:rPr lang="en-US" dirty="0"/>
              <a:t> So- with </a:t>
            </a:r>
            <a:r>
              <a:rPr lang="en-US" b="1" dirty="0"/>
              <a:t>resources</a:t>
            </a:r>
            <a:r>
              <a:rPr lang="en-US" dirty="0"/>
              <a:t> we are using terraform to create, update, read, and and delete assets in the </a:t>
            </a:r>
            <a:r>
              <a:rPr lang="en-US" dirty="0" err="1"/>
              <a:t>aws</a:t>
            </a:r>
            <a:r>
              <a:rPr lang="en-US" dirty="0"/>
              <a:t> infrastructure… but what if we just want data from a </a:t>
            </a:r>
            <a:r>
              <a:rPr lang="en-US" b="1" dirty="0"/>
              <a:t>pre-existing</a:t>
            </a:r>
            <a:r>
              <a:rPr lang="en-US" dirty="0"/>
              <a:t>, </a:t>
            </a:r>
            <a:r>
              <a:rPr lang="en-US" b="1" dirty="0"/>
              <a:t>non-terraform managed </a:t>
            </a:r>
            <a:r>
              <a:rPr lang="en-US" dirty="0"/>
              <a:t>(or managed by a completely </a:t>
            </a:r>
            <a:r>
              <a:rPr lang="en-US" i="1" dirty="0"/>
              <a:t>separate </a:t>
            </a:r>
            <a:r>
              <a:rPr lang="en-US" dirty="0"/>
              <a:t>terraform configuration) asset? </a:t>
            </a:r>
          </a:p>
          <a:p>
            <a:endParaRPr lang="en-US" dirty="0"/>
          </a:p>
        </p:txBody>
      </p:sp>
      <p:pic>
        <p:nvPicPr>
          <p:cNvPr id="4" name="Picture 3">
            <a:extLst>
              <a:ext uri="{FF2B5EF4-FFF2-40B4-BE49-F238E27FC236}">
                <a16:creationId xmlns:a16="http://schemas.microsoft.com/office/drawing/2014/main" id="{833A499D-0CEF-1C4E-8AE5-938A97BA48F6}"/>
              </a:ext>
            </a:extLst>
          </p:cNvPr>
          <p:cNvPicPr>
            <a:picLocks noChangeAspect="1"/>
          </p:cNvPicPr>
          <p:nvPr/>
        </p:nvPicPr>
        <p:blipFill>
          <a:blip r:embed="rId2"/>
          <a:stretch>
            <a:fillRect/>
          </a:stretch>
        </p:blipFill>
        <p:spPr>
          <a:xfrm>
            <a:off x="1711434" y="4544192"/>
            <a:ext cx="5384800" cy="1511300"/>
          </a:xfrm>
          <a:prstGeom prst="rect">
            <a:avLst/>
          </a:prstGeom>
        </p:spPr>
      </p:pic>
    </p:spTree>
    <p:extLst>
      <p:ext uri="{BB962C8B-B14F-4D97-AF65-F5344CB8AC3E}">
        <p14:creationId xmlns:p14="http://schemas.microsoft.com/office/powerpoint/2010/main" val="24535437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A5F53-9005-5F43-9850-50C3506812CE}"/>
              </a:ext>
            </a:extLst>
          </p:cNvPr>
          <p:cNvSpPr>
            <a:spLocks noGrp="1"/>
          </p:cNvSpPr>
          <p:nvPr>
            <p:ph type="title"/>
          </p:nvPr>
        </p:nvSpPr>
        <p:spPr/>
        <p:txBody>
          <a:bodyPr/>
          <a:lstStyle/>
          <a:p>
            <a:r>
              <a:rPr lang="en-US" dirty="0"/>
              <a:t>Terraform DATA sources (cont’d)</a:t>
            </a:r>
          </a:p>
        </p:txBody>
      </p:sp>
      <p:sp>
        <p:nvSpPr>
          <p:cNvPr id="3" name="Text Placeholder 2">
            <a:extLst>
              <a:ext uri="{FF2B5EF4-FFF2-40B4-BE49-F238E27FC236}">
                <a16:creationId xmlns:a16="http://schemas.microsoft.com/office/drawing/2014/main" id="{E96956AE-5B6F-CE42-BBA9-D2BE1FF7C591}"/>
              </a:ext>
            </a:extLst>
          </p:cNvPr>
          <p:cNvSpPr>
            <a:spLocks noGrp="1"/>
          </p:cNvSpPr>
          <p:nvPr>
            <p:ph type="body" idx="1"/>
          </p:nvPr>
        </p:nvSpPr>
        <p:spPr/>
        <p:txBody>
          <a:bodyPr/>
          <a:lstStyle/>
          <a:p>
            <a:r>
              <a:rPr lang="en-US" dirty="0"/>
              <a:t> So let’s say we wanted to get the ID of an </a:t>
            </a:r>
            <a:r>
              <a:rPr lang="en-US" b="1" dirty="0"/>
              <a:t>existing resource</a:t>
            </a:r>
            <a:r>
              <a:rPr lang="en-US" dirty="0"/>
              <a:t> with the tag “</a:t>
            </a:r>
            <a:r>
              <a:rPr lang="en-US" dirty="0" err="1"/>
              <a:t>fernisawesome</a:t>
            </a:r>
            <a:r>
              <a:rPr lang="en-US" dirty="0"/>
              <a:t>”. This is what the </a:t>
            </a:r>
            <a:r>
              <a:rPr lang="en-US" i="1" dirty="0"/>
              <a:t>data source</a:t>
            </a:r>
            <a:r>
              <a:rPr lang="en-US" dirty="0"/>
              <a:t> would look like…</a:t>
            </a:r>
          </a:p>
        </p:txBody>
      </p:sp>
      <p:sp>
        <p:nvSpPr>
          <p:cNvPr id="5" name="TextBox 4">
            <a:extLst>
              <a:ext uri="{FF2B5EF4-FFF2-40B4-BE49-F238E27FC236}">
                <a16:creationId xmlns:a16="http://schemas.microsoft.com/office/drawing/2014/main" id="{B7FD8136-0D62-864C-AF84-443A909908AE}"/>
              </a:ext>
            </a:extLst>
          </p:cNvPr>
          <p:cNvSpPr txBox="1"/>
          <p:nvPr/>
        </p:nvSpPr>
        <p:spPr>
          <a:xfrm>
            <a:off x="378373" y="2764572"/>
            <a:ext cx="4193627" cy="3308598"/>
          </a:xfrm>
          <a:prstGeom prst="rect">
            <a:avLst/>
          </a:prstGeom>
          <a:solidFill>
            <a:schemeClr val="accent3">
              <a:lumMod val="85000"/>
            </a:schemeClr>
          </a:solidFill>
        </p:spPr>
        <p:txBody>
          <a:bodyPr wrap="square" rtlCol="0">
            <a:spAutoFit/>
          </a:bodyPr>
          <a:lstStyle/>
          <a:p>
            <a:r>
              <a:rPr lang="en-US" sz="1900" dirty="0">
                <a:solidFill>
                  <a:schemeClr val="bg2"/>
                </a:solidFill>
              </a:rPr>
              <a:t>data "</a:t>
            </a:r>
            <a:r>
              <a:rPr lang="en-US" sz="1900" dirty="0" err="1">
                <a:solidFill>
                  <a:schemeClr val="bg2"/>
                </a:solidFill>
              </a:rPr>
              <a:t>aws_ami</a:t>
            </a:r>
            <a:r>
              <a:rPr lang="en-US" sz="1900" dirty="0">
                <a:solidFill>
                  <a:schemeClr val="bg2"/>
                </a:solidFill>
              </a:rPr>
              <a:t>" ”fern" { </a:t>
            </a:r>
          </a:p>
          <a:p>
            <a:r>
              <a:rPr lang="en-US" sz="1900" dirty="0">
                <a:solidFill>
                  <a:schemeClr val="bg2"/>
                </a:solidFill>
              </a:rPr>
              <a:t>    filter { </a:t>
            </a:r>
          </a:p>
          <a:p>
            <a:r>
              <a:rPr lang="en-US" sz="1900" dirty="0">
                <a:solidFill>
                  <a:schemeClr val="bg2"/>
                </a:solidFill>
              </a:rPr>
              <a:t>        name </a:t>
            </a:r>
            <a:r>
              <a:rPr lang="en-US" sz="1900" b="1" dirty="0">
                <a:solidFill>
                  <a:schemeClr val="bg2"/>
                </a:solidFill>
              </a:rPr>
              <a:t>=</a:t>
            </a:r>
            <a:r>
              <a:rPr lang="en-US" sz="1900" dirty="0">
                <a:solidFill>
                  <a:schemeClr val="bg2"/>
                </a:solidFill>
              </a:rPr>
              <a:t> "state" </a:t>
            </a:r>
          </a:p>
          <a:p>
            <a:r>
              <a:rPr lang="en-US" sz="1900" dirty="0">
                <a:solidFill>
                  <a:schemeClr val="bg2"/>
                </a:solidFill>
              </a:rPr>
              <a:t>        values </a:t>
            </a:r>
            <a:r>
              <a:rPr lang="en-US" sz="1900" b="1" dirty="0">
                <a:solidFill>
                  <a:schemeClr val="bg2"/>
                </a:solidFill>
              </a:rPr>
              <a:t>=</a:t>
            </a:r>
            <a:r>
              <a:rPr lang="en-US" sz="1900" dirty="0">
                <a:solidFill>
                  <a:schemeClr val="bg2"/>
                </a:solidFill>
              </a:rPr>
              <a:t> ["available"] </a:t>
            </a:r>
          </a:p>
          <a:p>
            <a:r>
              <a:rPr lang="en-US" sz="1900" dirty="0">
                <a:solidFill>
                  <a:schemeClr val="bg2"/>
                </a:solidFill>
              </a:rPr>
              <a:t>        } </a:t>
            </a:r>
          </a:p>
          <a:p>
            <a:r>
              <a:rPr lang="en-US" sz="1900" dirty="0">
                <a:solidFill>
                  <a:schemeClr val="bg2"/>
                </a:solidFill>
              </a:rPr>
              <a:t>    filter { </a:t>
            </a:r>
          </a:p>
          <a:p>
            <a:r>
              <a:rPr lang="en-US" sz="1900" dirty="0">
                <a:solidFill>
                  <a:schemeClr val="bg2"/>
                </a:solidFill>
              </a:rPr>
              <a:t>        name </a:t>
            </a:r>
            <a:r>
              <a:rPr lang="en-US" sz="1900" b="1" dirty="0">
                <a:solidFill>
                  <a:schemeClr val="bg2"/>
                </a:solidFill>
              </a:rPr>
              <a:t>=</a:t>
            </a:r>
            <a:r>
              <a:rPr lang="en-US" sz="1900" dirty="0">
                <a:solidFill>
                  <a:schemeClr val="bg2"/>
                </a:solidFill>
              </a:rPr>
              <a:t> "</a:t>
            </a:r>
            <a:r>
              <a:rPr lang="en-US" sz="1900" dirty="0" err="1">
                <a:solidFill>
                  <a:schemeClr val="bg2"/>
                </a:solidFill>
              </a:rPr>
              <a:t>tag:Component</a:t>
            </a:r>
            <a:r>
              <a:rPr lang="en-US" sz="1900" dirty="0">
                <a:solidFill>
                  <a:schemeClr val="bg2"/>
                </a:solidFill>
              </a:rPr>
              <a:t>"      </a:t>
            </a:r>
          </a:p>
          <a:p>
            <a:r>
              <a:rPr lang="en-US" sz="1900" dirty="0">
                <a:solidFill>
                  <a:schemeClr val="bg2"/>
                </a:solidFill>
              </a:rPr>
              <a:t>        values </a:t>
            </a:r>
            <a:r>
              <a:rPr lang="en-US" sz="1900" b="1" dirty="0">
                <a:solidFill>
                  <a:schemeClr val="bg2"/>
                </a:solidFill>
              </a:rPr>
              <a:t>=</a:t>
            </a:r>
            <a:r>
              <a:rPr lang="en-US" sz="1900" dirty="0">
                <a:solidFill>
                  <a:schemeClr val="bg2"/>
                </a:solidFill>
              </a:rPr>
              <a:t> [”</a:t>
            </a:r>
            <a:r>
              <a:rPr lang="en-US" sz="1900" dirty="0" err="1">
                <a:solidFill>
                  <a:schemeClr val="bg2"/>
                </a:solidFill>
              </a:rPr>
              <a:t>fernisawesome</a:t>
            </a:r>
            <a:r>
              <a:rPr lang="en-US" sz="1900" dirty="0">
                <a:solidFill>
                  <a:schemeClr val="bg2"/>
                </a:solidFill>
              </a:rPr>
              <a:t>"] </a:t>
            </a:r>
          </a:p>
          <a:p>
            <a:r>
              <a:rPr lang="en-US" sz="1900" dirty="0">
                <a:solidFill>
                  <a:schemeClr val="bg2"/>
                </a:solidFill>
              </a:rPr>
              <a:t>       } </a:t>
            </a:r>
          </a:p>
          <a:p>
            <a:r>
              <a:rPr lang="en-US" sz="1900" dirty="0">
                <a:solidFill>
                  <a:schemeClr val="bg2"/>
                </a:solidFill>
              </a:rPr>
              <a:t>     </a:t>
            </a:r>
            <a:r>
              <a:rPr lang="en-US" sz="1900" dirty="0" err="1">
                <a:solidFill>
                  <a:schemeClr val="bg2"/>
                </a:solidFill>
              </a:rPr>
              <a:t>most_recent</a:t>
            </a:r>
            <a:r>
              <a:rPr lang="en-US" sz="1900" dirty="0">
                <a:solidFill>
                  <a:schemeClr val="bg2"/>
                </a:solidFill>
              </a:rPr>
              <a:t> </a:t>
            </a:r>
            <a:r>
              <a:rPr lang="en-US" sz="1900" b="1" dirty="0">
                <a:solidFill>
                  <a:schemeClr val="bg2"/>
                </a:solidFill>
              </a:rPr>
              <a:t>=</a:t>
            </a:r>
            <a:r>
              <a:rPr lang="en-US" sz="1900" dirty="0">
                <a:solidFill>
                  <a:schemeClr val="bg2"/>
                </a:solidFill>
              </a:rPr>
              <a:t> </a:t>
            </a:r>
            <a:r>
              <a:rPr lang="en-US" sz="1900" b="1" dirty="0">
                <a:solidFill>
                  <a:schemeClr val="bg2"/>
                </a:solidFill>
              </a:rPr>
              <a:t>true</a:t>
            </a:r>
            <a:r>
              <a:rPr lang="en-US" sz="1900" dirty="0">
                <a:solidFill>
                  <a:schemeClr val="bg2"/>
                </a:solidFill>
              </a:rPr>
              <a:t> </a:t>
            </a:r>
          </a:p>
          <a:p>
            <a:r>
              <a:rPr lang="en-US" sz="1900" dirty="0">
                <a:solidFill>
                  <a:schemeClr val="bg2"/>
                </a:solidFill>
              </a:rPr>
              <a:t>}</a:t>
            </a:r>
          </a:p>
        </p:txBody>
      </p:sp>
      <p:sp>
        <p:nvSpPr>
          <p:cNvPr id="7" name="TextBox 6">
            <a:extLst>
              <a:ext uri="{FF2B5EF4-FFF2-40B4-BE49-F238E27FC236}">
                <a16:creationId xmlns:a16="http://schemas.microsoft.com/office/drawing/2014/main" id="{9F3A12AC-3915-B147-AAF2-0EDC56CDF3B1}"/>
              </a:ext>
            </a:extLst>
          </p:cNvPr>
          <p:cNvSpPr txBox="1"/>
          <p:nvPr/>
        </p:nvSpPr>
        <p:spPr>
          <a:xfrm>
            <a:off x="4645572" y="2754413"/>
            <a:ext cx="4422227" cy="1077218"/>
          </a:xfrm>
          <a:prstGeom prst="rect">
            <a:avLst/>
          </a:prstGeom>
          <a:solidFill>
            <a:schemeClr val="tx2">
              <a:lumMod val="20000"/>
              <a:lumOff val="80000"/>
            </a:schemeClr>
          </a:solidFill>
        </p:spPr>
        <p:txBody>
          <a:bodyPr wrap="square" rtlCol="0">
            <a:spAutoFit/>
          </a:bodyPr>
          <a:lstStyle/>
          <a:p>
            <a:r>
              <a:rPr lang="en-US" sz="1600" dirty="0">
                <a:solidFill>
                  <a:schemeClr val="bg2"/>
                </a:solidFill>
              </a:rPr>
              <a:t>resource "</a:t>
            </a:r>
            <a:r>
              <a:rPr lang="en-US" sz="1600" dirty="0" err="1">
                <a:solidFill>
                  <a:schemeClr val="bg2"/>
                </a:solidFill>
              </a:rPr>
              <a:t>aws_instance</a:t>
            </a:r>
            <a:r>
              <a:rPr lang="en-US" sz="1600" dirty="0">
                <a:solidFill>
                  <a:schemeClr val="bg2"/>
                </a:solidFill>
              </a:rPr>
              <a:t>" "web" {          	</a:t>
            </a:r>
          </a:p>
          <a:p>
            <a:r>
              <a:rPr lang="en-US" sz="1600" dirty="0">
                <a:solidFill>
                  <a:schemeClr val="bg2"/>
                </a:solidFill>
              </a:rPr>
              <a:t>     </a:t>
            </a:r>
            <a:r>
              <a:rPr lang="en-US" sz="1600" dirty="0" err="1">
                <a:solidFill>
                  <a:schemeClr val="bg2"/>
                </a:solidFill>
              </a:rPr>
              <a:t>ami</a:t>
            </a:r>
            <a:r>
              <a:rPr lang="en-US" sz="1600" dirty="0">
                <a:solidFill>
                  <a:schemeClr val="bg2"/>
                </a:solidFill>
              </a:rPr>
              <a:t> </a:t>
            </a:r>
            <a:r>
              <a:rPr lang="en-US" sz="1600" b="1" dirty="0">
                <a:solidFill>
                  <a:schemeClr val="bg2"/>
                </a:solidFill>
              </a:rPr>
              <a:t>= </a:t>
            </a:r>
            <a:r>
              <a:rPr lang="en-US" sz="1600" dirty="0">
                <a:solidFill>
                  <a:schemeClr val="bg2"/>
                </a:solidFill>
              </a:rPr>
              <a:t>"${</a:t>
            </a:r>
            <a:r>
              <a:rPr lang="en-US" sz="1600" dirty="0" err="1">
                <a:solidFill>
                  <a:schemeClr val="bg2"/>
                </a:solidFill>
              </a:rPr>
              <a:t>data.aws_ami.fernisawesome.id</a:t>
            </a:r>
            <a:r>
              <a:rPr lang="en-US" sz="1600" dirty="0">
                <a:solidFill>
                  <a:schemeClr val="bg2"/>
                </a:solidFill>
              </a:rPr>
              <a:t>}"</a:t>
            </a:r>
          </a:p>
          <a:p>
            <a:r>
              <a:rPr lang="en-US" sz="1600" dirty="0">
                <a:solidFill>
                  <a:schemeClr val="bg2"/>
                </a:solidFill>
              </a:rPr>
              <a:t>     </a:t>
            </a:r>
            <a:r>
              <a:rPr lang="en-US" sz="1600" dirty="0" err="1">
                <a:solidFill>
                  <a:schemeClr val="bg2"/>
                </a:solidFill>
              </a:rPr>
              <a:t>instance_type</a:t>
            </a:r>
            <a:r>
              <a:rPr lang="en-US" sz="1600" dirty="0">
                <a:solidFill>
                  <a:schemeClr val="bg2"/>
                </a:solidFill>
              </a:rPr>
              <a:t> </a:t>
            </a:r>
            <a:r>
              <a:rPr lang="en-US" sz="1600" b="1" dirty="0">
                <a:solidFill>
                  <a:schemeClr val="bg2"/>
                </a:solidFill>
              </a:rPr>
              <a:t>=</a:t>
            </a:r>
            <a:r>
              <a:rPr lang="en-US" sz="1600" dirty="0">
                <a:solidFill>
                  <a:schemeClr val="bg2"/>
                </a:solidFill>
              </a:rPr>
              <a:t> "t1.micro" </a:t>
            </a:r>
          </a:p>
          <a:p>
            <a:r>
              <a:rPr lang="en-US" sz="1600" dirty="0">
                <a:solidFill>
                  <a:schemeClr val="bg2"/>
                </a:solidFill>
              </a:rPr>
              <a:t>}</a:t>
            </a:r>
          </a:p>
        </p:txBody>
      </p:sp>
      <p:pic>
        <p:nvPicPr>
          <p:cNvPr id="8" name="Picture 7">
            <a:extLst>
              <a:ext uri="{FF2B5EF4-FFF2-40B4-BE49-F238E27FC236}">
                <a16:creationId xmlns:a16="http://schemas.microsoft.com/office/drawing/2014/main" id="{AE0BF7B3-7B9D-A041-B384-AA5CE5615089}"/>
              </a:ext>
            </a:extLst>
          </p:cNvPr>
          <p:cNvPicPr>
            <a:picLocks noChangeAspect="1"/>
          </p:cNvPicPr>
          <p:nvPr/>
        </p:nvPicPr>
        <p:blipFill>
          <a:blip r:embed="rId2"/>
          <a:stretch>
            <a:fillRect/>
          </a:stretch>
        </p:blipFill>
        <p:spPr>
          <a:xfrm>
            <a:off x="5215321" y="4013200"/>
            <a:ext cx="3022600" cy="2692400"/>
          </a:xfrm>
          <a:prstGeom prst="rect">
            <a:avLst/>
          </a:prstGeom>
        </p:spPr>
      </p:pic>
    </p:spTree>
    <p:extLst>
      <p:ext uri="{BB962C8B-B14F-4D97-AF65-F5344CB8AC3E}">
        <p14:creationId xmlns:p14="http://schemas.microsoft.com/office/powerpoint/2010/main" val="569277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04B1-5210-4140-AF7A-000FA356A9C1}"/>
              </a:ext>
            </a:extLst>
          </p:cNvPr>
          <p:cNvSpPr>
            <a:spLocks noGrp="1"/>
          </p:cNvSpPr>
          <p:nvPr>
            <p:ph type="title"/>
          </p:nvPr>
        </p:nvSpPr>
        <p:spPr/>
        <p:txBody>
          <a:bodyPr/>
          <a:lstStyle/>
          <a:p>
            <a:r>
              <a:rPr lang="en-US" dirty="0"/>
              <a:t>Organizing your terraform code</a:t>
            </a:r>
          </a:p>
        </p:txBody>
      </p:sp>
      <p:sp>
        <p:nvSpPr>
          <p:cNvPr id="3" name="Text Placeholder 2">
            <a:extLst>
              <a:ext uri="{FF2B5EF4-FFF2-40B4-BE49-F238E27FC236}">
                <a16:creationId xmlns:a16="http://schemas.microsoft.com/office/drawing/2014/main" id="{61EFBB67-D699-EE47-9310-C4706B9CA756}"/>
              </a:ext>
            </a:extLst>
          </p:cNvPr>
          <p:cNvSpPr>
            <a:spLocks noGrp="1"/>
          </p:cNvSpPr>
          <p:nvPr>
            <p:ph type="body" idx="1"/>
          </p:nvPr>
        </p:nvSpPr>
        <p:spPr/>
        <p:txBody>
          <a:bodyPr/>
          <a:lstStyle/>
          <a:p>
            <a:r>
              <a:rPr lang="en-US" dirty="0"/>
              <a:t>So now we need to go into how to organize what can easily grow to be an incredibly large terraform setup.</a:t>
            </a:r>
          </a:p>
          <a:p>
            <a:r>
              <a:rPr lang="en-US" dirty="0"/>
              <a:t> Modules, in terraform, are basically the root level setup for a </a:t>
            </a:r>
            <a:r>
              <a:rPr lang="en-US" b="1" dirty="0"/>
              <a:t>group</a:t>
            </a:r>
            <a:r>
              <a:rPr lang="en-US" dirty="0"/>
              <a:t> of resources that form an </a:t>
            </a:r>
            <a:r>
              <a:rPr lang="en-US" b="1" dirty="0"/>
              <a:t>app</a:t>
            </a:r>
            <a:r>
              <a:rPr lang="en-US" dirty="0"/>
              <a:t>.</a:t>
            </a:r>
          </a:p>
          <a:p>
            <a:r>
              <a:rPr lang="en-US" dirty="0"/>
              <a:t> Usually a module is made up of a few files: </a:t>
            </a:r>
          </a:p>
          <a:p>
            <a:pPr lvl="1"/>
            <a:r>
              <a:rPr lang="en-US" dirty="0"/>
              <a:t> </a:t>
            </a:r>
            <a:r>
              <a:rPr lang="en-US" dirty="0" err="1"/>
              <a:t>main.tf</a:t>
            </a:r>
            <a:r>
              <a:rPr lang="en-US" dirty="0"/>
              <a:t> (just like the </a:t>
            </a:r>
            <a:r>
              <a:rPr lang="en-US" b="1" dirty="0"/>
              <a:t>main</a:t>
            </a:r>
            <a:r>
              <a:rPr lang="en-US" dirty="0"/>
              <a:t> file in GO, Java, </a:t>
            </a:r>
            <a:r>
              <a:rPr lang="en-US" dirty="0" err="1"/>
              <a:t>etc</a:t>
            </a:r>
            <a:r>
              <a:rPr lang="en-US" dirty="0"/>
              <a:t>)</a:t>
            </a:r>
          </a:p>
          <a:p>
            <a:pPr lvl="1"/>
            <a:r>
              <a:rPr lang="en-US" dirty="0"/>
              <a:t> </a:t>
            </a:r>
            <a:r>
              <a:rPr lang="en-US" dirty="0" err="1"/>
              <a:t>variables.tf</a:t>
            </a:r>
            <a:endParaRPr lang="en-US" dirty="0"/>
          </a:p>
          <a:p>
            <a:pPr lvl="1"/>
            <a:r>
              <a:rPr lang="en-US" dirty="0"/>
              <a:t> </a:t>
            </a:r>
            <a:r>
              <a:rPr lang="en-US" dirty="0" err="1"/>
              <a:t>outputs.tf</a:t>
            </a:r>
            <a:endParaRPr lang="en-US" dirty="0"/>
          </a:p>
          <a:p>
            <a:pPr lvl="1"/>
            <a:r>
              <a:rPr lang="en-US" dirty="0"/>
              <a:t> README.MD</a:t>
            </a:r>
          </a:p>
        </p:txBody>
      </p:sp>
      <p:pic>
        <p:nvPicPr>
          <p:cNvPr id="4" name="Picture 3">
            <a:extLst>
              <a:ext uri="{FF2B5EF4-FFF2-40B4-BE49-F238E27FC236}">
                <a16:creationId xmlns:a16="http://schemas.microsoft.com/office/drawing/2014/main" id="{F558D08D-A761-3144-85CC-2629685F2D91}"/>
              </a:ext>
            </a:extLst>
          </p:cNvPr>
          <p:cNvPicPr>
            <a:picLocks noChangeAspect="1"/>
          </p:cNvPicPr>
          <p:nvPr/>
        </p:nvPicPr>
        <p:blipFill>
          <a:blip r:embed="rId2"/>
          <a:stretch>
            <a:fillRect/>
          </a:stretch>
        </p:blipFill>
        <p:spPr>
          <a:xfrm>
            <a:off x="4038591" y="4254499"/>
            <a:ext cx="1835960" cy="2451101"/>
          </a:xfrm>
          <a:prstGeom prst="rect">
            <a:avLst/>
          </a:prstGeom>
        </p:spPr>
      </p:pic>
    </p:spTree>
    <p:extLst>
      <p:ext uri="{BB962C8B-B14F-4D97-AF65-F5344CB8AC3E}">
        <p14:creationId xmlns:p14="http://schemas.microsoft.com/office/powerpoint/2010/main" val="3496008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D3B08-5968-EF40-ADDD-199B5CE92532}"/>
              </a:ext>
            </a:extLst>
          </p:cNvPr>
          <p:cNvSpPr>
            <a:spLocks noGrp="1"/>
          </p:cNvSpPr>
          <p:nvPr>
            <p:ph type="title"/>
          </p:nvPr>
        </p:nvSpPr>
        <p:spPr/>
        <p:txBody>
          <a:bodyPr/>
          <a:lstStyle/>
          <a:p>
            <a:r>
              <a:rPr lang="en-US" dirty="0"/>
              <a:t>Importing and using terraform modules</a:t>
            </a:r>
          </a:p>
        </p:txBody>
      </p:sp>
      <p:sp>
        <p:nvSpPr>
          <p:cNvPr id="3" name="Text Placeholder 2">
            <a:extLst>
              <a:ext uri="{FF2B5EF4-FFF2-40B4-BE49-F238E27FC236}">
                <a16:creationId xmlns:a16="http://schemas.microsoft.com/office/drawing/2014/main" id="{F142A047-812B-9141-A233-FB7B59E319E4}"/>
              </a:ext>
            </a:extLst>
          </p:cNvPr>
          <p:cNvSpPr>
            <a:spLocks noGrp="1"/>
          </p:cNvSpPr>
          <p:nvPr>
            <p:ph type="body" idx="1"/>
          </p:nvPr>
        </p:nvSpPr>
        <p:spPr/>
        <p:txBody>
          <a:bodyPr/>
          <a:lstStyle/>
          <a:p>
            <a:r>
              <a:rPr lang="en-US" dirty="0"/>
              <a:t> So nested modules can be used and imported by other modules (remember- </a:t>
            </a:r>
            <a:r>
              <a:rPr lang="en-US" b="1" dirty="0"/>
              <a:t>modules</a:t>
            </a:r>
            <a:r>
              <a:rPr lang="en-US" dirty="0"/>
              <a:t> are full applications- if you find yourself struggling to keep a module name different from resource names it means you are probably not abstract enough at your module level).</a:t>
            </a:r>
          </a:p>
          <a:p>
            <a:pPr marL="177800" indent="0">
              <a:buNone/>
            </a:pPr>
            <a:endParaRPr lang="en-US" dirty="0"/>
          </a:p>
          <a:p>
            <a:pPr marL="177800" indent="0">
              <a:buNone/>
            </a:pPr>
            <a:endParaRPr lang="en-US" dirty="0"/>
          </a:p>
        </p:txBody>
      </p:sp>
      <p:sp>
        <p:nvSpPr>
          <p:cNvPr id="4" name="TextBox 3">
            <a:extLst>
              <a:ext uri="{FF2B5EF4-FFF2-40B4-BE49-F238E27FC236}">
                <a16:creationId xmlns:a16="http://schemas.microsoft.com/office/drawing/2014/main" id="{5BEE5236-CC44-2B43-B326-697B2A61542C}"/>
              </a:ext>
            </a:extLst>
          </p:cNvPr>
          <p:cNvSpPr txBox="1"/>
          <p:nvPr/>
        </p:nvSpPr>
        <p:spPr>
          <a:xfrm>
            <a:off x="1734207" y="3658612"/>
            <a:ext cx="4328429" cy="3046988"/>
          </a:xfrm>
          <a:prstGeom prst="rect">
            <a:avLst/>
          </a:prstGeom>
          <a:solidFill>
            <a:schemeClr val="tx2">
              <a:lumMod val="20000"/>
              <a:lumOff val="80000"/>
            </a:schemeClr>
          </a:solidFill>
        </p:spPr>
        <p:txBody>
          <a:bodyPr wrap="none" rtlCol="0">
            <a:spAutoFit/>
          </a:bodyPr>
          <a:lstStyle/>
          <a:p>
            <a:r>
              <a:rPr lang="en-US" sz="2400" dirty="0">
                <a:solidFill>
                  <a:schemeClr val="accent1"/>
                </a:solidFill>
              </a:rPr>
              <a:t>module "</a:t>
            </a:r>
            <a:r>
              <a:rPr lang="en-US" sz="2400" dirty="0" err="1">
                <a:solidFill>
                  <a:schemeClr val="accent1"/>
                </a:solidFill>
              </a:rPr>
              <a:t>assets_bucket</a:t>
            </a:r>
            <a:r>
              <a:rPr lang="en-US" sz="2400" dirty="0">
                <a:solidFill>
                  <a:schemeClr val="accent1"/>
                </a:solidFill>
              </a:rPr>
              <a:t>" { </a:t>
            </a:r>
          </a:p>
          <a:p>
            <a:r>
              <a:rPr lang="en-US" sz="2400" dirty="0">
                <a:solidFill>
                  <a:schemeClr val="accent1"/>
                </a:solidFill>
              </a:rPr>
              <a:t>    source </a:t>
            </a:r>
            <a:r>
              <a:rPr lang="en-US" sz="2400" b="1" dirty="0">
                <a:solidFill>
                  <a:schemeClr val="accent1"/>
                </a:solidFill>
              </a:rPr>
              <a:t>=</a:t>
            </a:r>
            <a:r>
              <a:rPr lang="en-US" sz="2400" dirty="0">
                <a:solidFill>
                  <a:schemeClr val="accent1"/>
                </a:solidFill>
              </a:rPr>
              <a:t> "./</a:t>
            </a:r>
            <a:r>
              <a:rPr lang="en-US" sz="2400" dirty="0" err="1">
                <a:solidFill>
                  <a:schemeClr val="accent1"/>
                </a:solidFill>
              </a:rPr>
              <a:t>publish_bucket</a:t>
            </a:r>
            <a:r>
              <a:rPr lang="en-US" sz="2400" dirty="0">
                <a:solidFill>
                  <a:schemeClr val="accent1"/>
                </a:solidFill>
              </a:rPr>
              <a:t>" </a:t>
            </a:r>
          </a:p>
          <a:p>
            <a:r>
              <a:rPr lang="en-US" sz="2400" dirty="0">
                <a:solidFill>
                  <a:schemeClr val="accent1"/>
                </a:solidFill>
              </a:rPr>
              <a:t>    name </a:t>
            </a:r>
            <a:r>
              <a:rPr lang="en-US" sz="2400" b="1" dirty="0">
                <a:solidFill>
                  <a:schemeClr val="accent1"/>
                </a:solidFill>
              </a:rPr>
              <a:t>=</a:t>
            </a:r>
            <a:r>
              <a:rPr lang="en-US" sz="2400" dirty="0">
                <a:solidFill>
                  <a:schemeClr val="accent1"/>
                </a:solidFill>
              </a:rPr>
              <a:t> "assets" </a:t>
            </a:r>
          </a:p>
          <a:p>
            <a:r>
              <a:rPr lang="en-US" sz="2400" dirty="0">
                <a:solidFill>
                  <a:schemeClr val="accent1"/>
                </a:solidFill>
              </a:rPr>
              <a:t>  } </a:t>
            </a:r>
          </a:p>
          <a:p>
            <a:r>
              <a:rPr lang="en-US" sz="2400" dirty="0">
                <a:solidFill>
                  <a:schemeClr val="accent1"/>
                </a:solidFill>
              </a:rPr>
              <a:t>module "</a:t>
            </a:r>
            <a:r>
              <a:rPr lang="en-US" sz="2400" dirty="0" err="1">
                <a:solidFill>
                  <a:schemeClr val="accent1"/>
                </a:solidFill>
              </a:rPr>
              <a:t>media_bucket</a:t>
            </a:r>
            <a:r>
              <a:rPr lang="en-US" sz="2400" dirty="0">
                <a:solidFill>
                  <a:schemeClr val="accent1"/>
                </a:solidFill>
              </a:rPr>
              <a:t>" { </a:t>
            </a:r>
          </a:p>
          <a:p>
            <a:r>
              <a:rPr lang="en-US" sz="2400" dirty="0">
                <a:solidFill>
                  <a:schemeClr val="accent1"/>
                </a:solidFill>
              </a:rPr>
              <a:t>    source </a:t>
            </a:r>
            <a:r>
              <a:rPr lang="en-US" sz="2400" b="1" dirty="0">
                <a:solidFill>
                  <a:schemeClr val="accent1"/>
                </a:solidFill>
              </a:rPr>
              <a:t>=</a:t>
            </a:r>
            <a:r>
              <a:rPr lang="en-US" sz="2400" dirty="0">
                <a:solidFill>
                  <a:schemeClr val="accent1"/>
                </a:solidFill>
              </a:rPr>
              <a:t> "./</a:t>
            </a:r>
            <a:r>
              <a:rPr lang="en-US" sz="2400" dirty="0" err="1">
                <a:solidFill>
                  <a:schemeClr val="accent1"/>
                </a:solidFill>
              </a:rPr>
              <a:t>publish_bucket</a:t>
            </a:r>
            <a:r>
              <a:rPr lang="en-US" sz="2400" dirty="0">
                <a:solidFill>
                  <a:schemeClr val="accent1"/>
                </a:solidFill>
              </a:rPr>
              <a:t>" </a:t>
            </a:r>
          </a:p>
          <a:p>
            <a:r>
              <a:rPr lang="en-US" sz="2400" dirty="0">
                <a:solidFill>
                  <a:schemeClr val="accent1"/>
                </a:solidFill>
              </a:rPr>
              <a:t>    name </a:t>
            </a:r>
            <a:r>
              <a:rPr lang="en-US" sz="2400" b="1" dirty="0">
                <a:solidFill>
                  <a:schemeClr val="accent1"/>
                </a:solidFill>
              </a:rPr>
              <a:t>=</a:t>
            </a:r>
            <a:r>
              <a:rPr lang="en-US" sz="2400" dirty="0">
                <a:solidFill>
                  <a:schemeClr val="accent1"/>
                </a:solidFill>
              </a:rPr>
              <a:t> "media" </a:t>
            </a:r>
          </a:p>
          <a:p>
            <a:r>
              <a:rPr lang="en-US" sz="2400" dirty="0">
                <a:solidFill>
                  <a:schemeClr val="accent1"/>
                </a:solidFill>
              </a:rPr>
              <a:t>}</a:t>
            </a:r>
          </a:p>
        </p:txBody>
      </p:sp>
      <p:pic>
        <p:nvPicPr>
          <p:cNvPr id="5" name="Picture 4">
            <a:extLst>
              <a:ext uri="{FF2B5EF4-FFF2-40B4-BE49-F238E27FC236}">
                <a16:creationId xmlns:a16="http://schemas.microsoft.com/office/drawing/2014/main" id="{FC79AFBE-F567-BC44-975B-83829DA02A7F}"/>
              </a:ext>
            </a:extLst>
          </p:cNvPr>
          <p:cNvPicPr>
            <a:picLocks noChangeAspect="1"/>
          </p:cNvPicPr>
          <p:nvPr/>
        </p:nvPicPr>
        <p:blipFill>
          <a:blip r:embed="rId2"/>
          <a:stretch>
            <a:fillRect/>
          </a:stretch>
        </p:blipFill>
        <p:spPr>
          <a:xfrm>
            <a:off x="6229190" y="3942624"/>
            <a:ext cx="2838610" cy="2458175"/>
          </a:xfrm>
          <a:prstGeom prst="rect">
            <a:avLst/>
          </a:prstGeom>
        </p:spPr>
      </p:pic>
    </p:spTree>
    <p:extLst>
      <p:ext uri="{BB962C8B-B14F-4D97-AF65-F5344CB8AC3E}">
        <p14:creationId xmlns:p14="http://schemas.microsoft.com/office/powerpoint/2010/main" val="1248352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CF8BC-099F-2345-AAE0-4A08E9C047B6}"/>
              </a:ext>
            </a:extLst>
          </p:cNvPr>
          <p:cNvSpPr>
            <a:spLocks noGrp="1"/>
          </p:cNvSpPr>
          <p:nvPr>
            <p:ph type="title"/>
          </p:nvPr>
        </p:nvSpPr>
        <p:spPr/>
        <p:txBody>
          <a:bodyPr/>
          <a:lstStyle/>
          <a:p>
            <a:r>
              <a:rPr lang="en-US" dirty="0"/>
              <a:t>Overall Directory Structure</a:t>
            </a:r>
          </a:p>
        </p:txBody>
      </p:sp>
      <p:sp>
        <p:nvSpPr>
          <p:cNvPr id="4" name="TextBox 3">
            <a:extLst>
              <a:ext uri="{FF2B5EF4-FFF2-40B4-BE49-F238E27FC236}">
                <a16:creationId xmlns:a16="http://schemas.microsoft.com/office/drawing/2014/main" id="{63488EEA-125C-4E42-A010-39DE6291576B}"/>
              </a:ext>
            </a:extLst>
          </p:cNvPr>
          <p:cNvSpPr txBox="1"/>
          <p:nvPr/>
        </p:nvSpPr>
        <p:spPr>
          <a:xfrm>
            <a:off x="212834" y="2643710"/>
            <a:ext cx="3802117" cy="3785652"/>
          </a:xfrm>
          <a:prstGeom prst="rect">
            <a:avLst/>
          </a:prstGeom>
          <a:solidFill>
            <a:schemeClr val="tx2">
              <a:lumMod val="40000"/>
              <a:lumOff val="60000"/>
            </a:schemeClr>
          </a:solidFill>
        </p:spPr>
        <p:txBody>
          <a:bodyPr wrap="square" rtlCol="0">
            <a:spAutoFit/>
          </a:bodyPr>
          <a:lstStyle/>
          <a:p>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README.md</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main.tf</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variables.tf</a:t>
            </a:r>
            <a:endParaRPr lang="en-US" sz="2000" dirty="0">
              <a:solidFill>
                <a:schemeClr val="bg2"/>
              </a:solidFill>
              <a:latin typeface="Times New Roman" panose="02020603050405020304" pitchFamily="18" charset="0"/>
              <a:cs typeface="Times New Roman" panose="02020603050405020304" pitchFamily="18" charset="0"/>
            </a:endParaRPr>
          </a:p>
          <a:p>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outputs.tf</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 ├── modules/ </a:t>
            </a:r>
          </a:p>
          <a:p>
            <a:r>
              <a:rPr lang="en-US" sz="2000" dirty="0">
                <a:solidFill>
                  <a:schemeClr val="bg2"/>
                </a:solidFill>
                <a:latin typeface="Times New Roman" panose="02020603050405020304" pitchFamily="18" charset="0"/>
                <a:cs typeface="Times New Roman" panose="02020603050405020304" pitchFamily="18" charset="0"/>
              </a:rPr>
              <a:t>             │   </a:t>
            </a:r>
          </a:p>
          <a:p>
            <a:r>
              <a:rPr lang="en-US" sz="2000" dirty="0">
                <a:solidFill>
                  <a:schemeClr val="bg2"/>
                </a:solidFill>
                <a:latin typeface="Times New Roman" panose="02020603050405020304" pitchFamily="18" charset="0"/>
                <a:cs typeface="Times New Roman" panose="02020603050405020304" pitchFamily="18" charset="0"/>
              </a:rPr>
              <a:t>             ├── app-cluster/ </a:t>
            </a:r>
          </a:p>
          <a:p>
            <a:r>
              <a:rPr lang="en-US" sz="2000" dirty="0">
                <a:solidFill>
                  <a:schemeClr val="bg2"/>
                </a:solidFill>
                <a:latin typeface="Times New Roman" panose="02020603050405020304" pitchFamily="18" charset="0"/>
                <a:cs typeface="Times New Roman" panose="02020603050405020304" pitchFamily="18" charset="0"/>
              </a:rPr>
              <a:t>│   │   	    ├── </a:t>
            </a:r>
            <a:r>
              <a:rPr lang="en-US" sz="2000" dirty="0" err="1">
                <a:solidFill>
                  <a:schemeClr val="bg2"/>
                </a:solidFill>
                <a:latin typeface="Times New Roman" panose="02020603050405020304" pitchFamily="18" charset="0"/>
                <a:cs typeface="Times New Roman" panose="02020603050405020304" pitchFamily="18" charset="0"/>
              </a:rPr>
              <a:t>README.md</a:t>
            </a:r>
            <a:endParaRPr lang="en-US" sz="2000" dirty="0">
              <a:solidFill>
                <a:schemeClr val="bg2"/>
              </a:solidFill>
              <a:latin typeface="Times New Roman" panose="02020603050405020304" pitchFamily="18" charset="0"/>
              <a:cs typeface="Times New Roman" panose="02020603050405020304" pitchFamily="18" charset="0"/>
            </a:endParaRPr>
          </a:p>
          <a:p>
            <a:r>
              <a:rPr lang="en-US" sz="2000" dirty="0">
                <a:solidFill>
                  <a:schemeClr val="bg2"/>
                </a:solidFill>
                <a:latin typeface="Times New Roman" panose="02020603050405020304" pitchFamily="18" charset="0"/>
                <a:cs typeface="Times New Roman" panose="02020603050405020304" pitchFamily="18" charset="0"/>
              </a:rPr>
              <a:t>│   │   	    ├── </a:t>
            </a:r>
            <a:r>
              <a:rPr lang="en-US" sz="2000" dirty="0" err="1">
                <a:solidFill>
                  <a:schemeClr val="bg2"/>
                </a:solidFill>
                <a:latin typeface="Times New Roman" panose="02020603050405020304" pitchFamily="18" charset="0"/>
                <a:cs typeface="Times New Roman" panose="02020603050405020304" pitchFamily="18" charset="0"/>
              </a:rPr>
              <a:t>variables.tf</a:t>
            </a:r>
            <a:endParaRPr lang="en-US" sz="2000" dirty="0">
              <a:solidFill>
                <a:schemeClr val="bg2"/>
              </a:solidFill>
              <a:latin typeface="Times New Roman" panose="02020603050405020304" pitchFamily="18" charset="0"/>
              <a:cs typeface="Times New Roman" panose="02020603050405020304" pitchFamily="18" charset="0"/>
            </a:endParaRPr>
          </a:p>
          <a:p>
            <a:r>
              <a:rPr lang="en-US" sz="2000" dirty="0">
                <a:solidFill>
                  <a:schemeClr val="bg2"/>
                </a:solidFill>
                <a:latin typeface="Times New Roman" panose="02020603050405020304" pitchFamily="18" charset="0"/>
                <a:cs typeface="Times New Roman" panose="02020603050405020304" pitchFamily="18" charset="0"/>
              </a:rPr>
              <a:t>│   │   	    ├── </a:t>
            </a:r>
            <a:r>
              <a:rPr lang="en-US" sz="2000" dirty="0" err="1">
                <a:solidFill>
                  <a:schemeClr val="bg2"/>
                </a:solidFill>
                <a:latin typeface="Times New Roman" panose="02020603050405020304" pitchFamily="18" charset="0"/>
                <a:cs typeface="Times New Roman" panose="02020603050405020304" pitchFamily="18" charset="0"/>
              </a:rPr>
              <a:t>main.tf</a:t>
            </a:r>
            <a:endParaRPr lang="en-US" sz="2000" dirty="0">
              <a:solidFill>
                <a:schemeClr val="bg2"/>
              </a:solidFill>
              <a:latin typeface="Times New Roman" panose="02020603050405020304" pitchFamily="18" charset="0"/>
              <a:cs typeface="Times New Roman" panose="02020603050405020304" pitchFamily="18" charset="0"/>
            </a:endParaRPr>
          </a:p>
          <a:p>
            <a:r>
              <a:rPr lang="en-US" sz="2000" dirty="0">
                <a:solidFill>
                  <a:schemeClr val="bg2"/>
                </a:solidFill>
                <a:latin typeface="Times New Roman" panose="02020603050405020304" pitchFamily="18" charset="0"/>
                <a:cs typeface="Times New Roman" panose="02020603050405020304" pitchFamily="18" charset="0"/>
              </a:rPr>
              <a:t>│   │    	    ├── </a:t>
            </a:r>
            <a:r>
              <a:rPr lang="en-US" sz="2000" dirty="0" err="1">
                <a:solidFill>
                  <a:schemeClr val="bg2"/>
                </a:solidFill>
                <a:latin typeface="Times New Roman" panose="02020603050405020304" pitchFamily="18" charset="0"/>
                <a:cs typeface="Times New Roman" panose="02020603050405020304" pitchFamily="18" charset="0"/>
              </a:rPr>
              <a:t>outputs.tf</a:t>
            </a:r>
            <a:endParaRPr lang="en-US" sz="2000" dirty="0">
              <a:solidFill>
                <a:schemeClr val="bg2"/>
              </a:solidFill>
              <a:latin typeface="Times New Roman" panose="02020603050405020304" pitchFamily="18" charset="0"/>
              <a:cs typeface="Times New Roman" panose="02020603050405020304" pitchFamily="18" charset="0"/>
            </a:endParaRPr>
          </a:p>
          <a:p>
            <a:r>
              <a:rPr lang="en-US" sz="2000" dirty="0">
                <a:solidFill>
                  <a:schemeClr val="bg2"/>
                </a:solidFill>
                <a:latin typeface="Times New Roman" panose="02020603050405020304" pitchFamily="18" charset="0"/>
                <a:cs typeface="Times New Roman" panose="02020603050405020304" pitchFamily="18" charset="0"/>
              </a:rPr>
              <a:t>│   │      ├── </a:t>
            </a:r>
            <a:r>
              <a:rPr lang="en-US" sz="2000" dirty="0" err="1">
                <a:solidFill>
                  <a:schemeClr val="bg2"/>
                </a:solidFill>
                <a:latin typeface="Times New Roman" panose="02020603050405020304" pitchFamily="18" charset="0"/>
                <a:cs typeface="Times New Roman" panose="02020603050405020304" pitchFamily="18" charset="0"/>
              </a:rPr>
              <a:t>nestedB</a:t>
            </a:r>
            <a:r>
              <a:rPr lang="en-US" sz="2000" dirty="0">
                <a:solidFill>
                  <a:schemeClr val="bg2"/>
                </a:solidFill>
                <a:latin typeface="Times New Roman" panose="02020603050405020304" pitchFamily="18" charset="0"/>
                <a:cs typeface="Times New Roman" panose="02020603050405020304" pitchFamily="18" charset="0"/>
              </a:rPr>
              <a:t>/</a:t>
            </a:r>
          </a:p>
        </p:txBody>
      </p:sp>
      <p:sp>
        <p:nvSpPr>
          <p:cNvPr id="5" name="TextBox 4">
            <a:extLst>
              <a:ext uri="{FF2B5EF4-FFF2-40B4-BE49-F238E27FC236}">
                <a16:creationId xmlns:a16="http://schemas.microsoft.com/office/drawing/2014/main" id="{18894ED0-BE58-F444-9279-8B1625E8CCB8}"/>
              </a:ext>
            </a:extLst>
          </p:cNvPr>
          <p:cNvSpPr txBox="1"/>
          <p:nvPr/>
        </p:nvSpPr>
        <p:spPr>
          <a:xfrm>
            <a:off x="525516" y="1502979"/>
            <a:ext cx="8313683" cy="830997"/>
          </a:xfrm>
          <a:prstGeom prst="rect">
            <a:avLst/>
          </a:prstGeom>
          <a:noFill/>
        </p:spPr>
        <p:txBody>
          <a:bodyPr wrap="square" rtlCol="0">
            <a:spAutoFit/>
          </a:bodyPr>
          <a:lstStyle/>
          <a:p>
            <a:r>
              <a:rPr lang="en-US" sz="2400" dirty="0"/>
              <a:t>So this is the external structure on the left with the imports on the right</a:t>
            </a:r>
          </a:p>
        </p:txBody>
      </p:sp>
      <p:sp>
        <p:nvSpPr>
          <p:cNvPr id="6" name="TextBox 5">
            <a:extLst>
              <a:ext uri="{FF2B5EF4-FFF2-40B4-BE49-F238E27FC236}">
                <a16:creationId xmlns:a16="http://schemas.microsoft.com/office/drawing/2014/main" id="{A315169B-4A94-D846-959B-57B0F3002C3B}"/>
              </a:ext>
            </a:extLst>
          </p:cNvPr>
          <p:cNvSpPr txBox="1"/>
          <p:nvPr/>
        </p:nvSpPr>
        <p:spPr>
          <a:xfrm>
            <a:off x="4477407" y="2631199"/>
            <a:ext cx="4590393" cy="1569660"/>
          </a:xfrm>
          <a:prstGeom prst="rect">
            <a:avLst/>
          </a:prstGeom>
          <a:solidFill>
            <a:schemeClr val="tx2">
              <a:lumMod val="40000"/>
              <a:lumOff val="60000"/>
            </a:schemeClr>
          </a:solidFill>
        </p:spPr>
        <p:txBody>
          <a:bodyPr wrap="square" rtlCol="0">
            <a:spAutoFit/>
          </a:bodyPr>
          <a:lstStyle/>
          <a:p>
            <a:r>
              <a:rPr lang="en-US" sz="2400" dirty="0">
                <a:solidFill>
                  <a:schemeClr val="bg2"/>
                </a:solidFill>
                <a:latin typeface="Times New Roman" panose="02020603050405020304" pitchFamily="18" charset="0"/>
                <a:cs typeface="Times New Roman" panose="02020603050405020304" pitchFamily="18" charset="0"/>
              </a:rPr>
              <a:t>module "servers" { </a:t>
            </a:r>
          </a:p>
          <a:p>
            <a:r>
              <a:rPr lang="en-US" sz="2400" dirty="0">
                <a:solidFill>
                  <a:schemeClr val="bg2"/>
                </a:solidFill>
                <a:latin typeface="Times New Roman" panose="02020603050405020304" pitchFamily="18" charset="0"/>
                <a:cs typeface="Times New Roman" panose="02020603050405020304" pitchFamily="18" charset="0"/>
              </a:rPr>
              <a:t>      	source </a:t>
            </a:r>
            <a:r>
              <a:rPr lang="en-US" sz="2400" b="1" dirty="0">
                <a:solidFill>
                  <a:schemeClr val="bg2"/>
                </a:solidFill>
                <a:latin typeface="Times New Roman" panose="02020603050405020304" pitchFamily="18" charset="0"/>
                <a:cs typeface="Times New Roman" panose="02020603050405020304" pitchFamily="18" charset="0"/>
              </a:rPr>
              <a:t>=</a:t>
            </a:r>
            <a:r>
              <a:rPr lang="en-US" sz="2400" dirty="0">
                <a:solidFill>
                  <a:schemeClr val="bg2"/>
                </a:solidFill>
                <a:latin typeface="Times New Roman" panose="02020603050405020304" pitchFamily="18" charset="0"/>
                <a:cs typeface="Times New Roman" panose="02020603050405020304" pitchFamily="18" charset="0"/>
              </a:rPr>
              <a:t> "./app-cluster"        	servers </a:t>
            </a:r>
            <a:r>
              <a:rPr lang="en-US" sz="2400" b="1" dirty="0">
                <a:solidFill>
                  <a:schemeClr val="bg2"/>
                </a:solidFill>
                <a:latin typeface="Times New Roman" panose="02020603050405020304" pitchFamily="18" charset="0"/>
                <a:cs typeface="Times New Roman" panose="02020603050405020304" pitchFamily="18" charset="0"/>
              </a:rPr>
              <a:t>=</a:t>
            </a:r>
            <a:r>
              <a:rPr lang="en-US" sz="2400" dirty="0">
                <a:solidFill>
                  <a:schemeClr val="bg2"/>
                </a:solidFill>
                <a:latin typeface="Times New Roman" panose="02020603050405020304" pitchFamily="18" charset="0"/>
                <a:cs typeface="Times New Roman" panose="02020603050405020304" pitchFamily="18" charset="0"/>
              </a:rPr>
              <a:t> 5 </a:t>
            </a:r>
          </a:p>
          <a:p>
            <a:r>
              <a:rPr lang="en-US" sz="2400" dirty="0">
                <a:solidFill>
                  <a:schemeClr val="bg2"/>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5998400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2796-45FA-B345-B0D0-1E5C01AA7CAD}"/>
              </a:ext>
            </a:extLst>
          </p:cNvPr>
          <p:cNvSpPr>
            <a:spLocks noGrp="1"/>
          </p:cNvSpPr>
          <p:nvPr>
            <p:ph type="title"/>
          </p:nvPr>
        </p:nvSpPr>
        <p:spPr/>
        <p:txBody>
          <a:bodyPr/>
          <a:lstStyle/>
          <a:p>
            <a:r>
              <a:rPr lang="en-US" dirty="0"/>
              <a:t>Terraform modules</a:t>
            </a:r>
          </a:p>
        </p:txBody>
      </p:sp>
      <p:sp>
        <p:nvSpPr>
          <p:cNvPr id="3" name="Text Placeholder 2">
            <a:extLst>
              <a:ext uri="{FF2B5EF4-FFF2-40B4-BE49-F238E27FC236}">
                <a16:creationId xmlns:a16="http://schemas.microsoft.com/office/drawing/2014/main" id="{60EBF886-471F-5E4F-8416-720000EF19FC}"/>
              </a:ext>
            </a:extLst>
          </p:cNvPr>
          <p:cNvSpPr>
            <a:spLocks noGrp="1"/>
          </p:cNvSpPr>
          <p:nvPr>
            <p:ph type="body" idx="1"/>
          </p:nvPr>
        </p:nvSpPr>
        <p:spPr/>
        <p:txBody>
          <a:bodyPr/>
          <a:lstStyle/>
          <a:p>
            <a:r>
              <a:rPr lang="en-US" dirty="0"/>
              <a:t> For this class we will primarily be using a single module as we’re just making one application. </a:t>
            </a:r>
          </a:p>
          <a:p>
            <a:r>
              <a:rPr lang="en-US" dirty="0"/>
              <a:t> IF you end up in a situation where you have multiple applications to tie together (this is frequent with complex data ingestion pipelines) then try to divide up your modules into logical structures.</a:t>
            </a:r>
          </a:p>
          <a:p>
            <a:r>
              <a:rPr lang="en-US" dirty="0"/>
              <a:t> There are things like </a:t>
            </a:r>
            <a:r>
              <a:rPr lang="en-US" i="1" dirty="0"/>
              <a:t>inheritance</a:t>
            </a:r>
            <a:r>
              <a:rPr lang="en-US" dirty="0"/>
              <a:t> that we will not be getting in to as it’s outside the scope of this class</a:t>
            </a:r>
          </a:p>
        </p:txBody>
      </p:sp>
      <p:pic>
        <p:nvPicPr>
          <p:cNvPr id="4" name="Picture 3">
            <a:extLst>
              <a:ext uri="{FF2B5EF4-FFF2-40B4-BE49-F238E27FC236}">
                <a16:creationId xmlns:a16="http://schemas.microsoft.com/office/drawing/2014/main" id="{2C85CD21-FA08-4E46-BA17-C03F8F0B14B7}"/>
              </a:ext>
            </a:extLst>
          </p:cNvPr>
          <p:cNvPicPr>
            <a:picLocks noChangeAspect="1"/>
          </p:cNvPicPr>
          <p:nvPr/>
        </p:nvPicPr>
        <p:blipFill>
          <a:blip r:embed="rId2"/>
          <a:stretch>
            <a:fillRect/>
          </a:stretch>
        </p:blipFill>
        <p:spPr>
          <a:xfrm>
            <a:off x="3664607" y="5004264"/>
            <a:ext cx="1814786" cy="1396535"/>
          </a:xfrm>
          <a:prstGeom prst="rect">
            <a:avLst/>
          </a:prstGeom>
        </p:spPr>
      </p:pic>
    </p:spTree>
    <p:extLst>
      <p:ext uri="{BB962C8B-B14F-4D97-AF65-F5344CB8AC3E}">
        <p14:creationId xmlns:p14="http://schemas.microsoft.com/office/powerpoint/2010/main" val="17902408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DFBD4-390F-B643-9228-B800806C71D6}"/>
              </a:ext>
            </a:extLst>
          </p:cNvPr>
          <p:cNvSpPr>
            <a:spLocks noGrp="1"/>
          </p:cNvSpPr>
          <p:nvPr>
            <p:ph type="title"/>
          </p:nvPr>
        </p:nvSpPr>
        <p:spPr/>
        <p:txBody>
          <a:bodyPr/>
          <a:lstStyle/>
          <a:p>
            <a:r>
              <a:rPr lang="en-US" dirty="0"/>
              <a:t>Terraform steps</a:t>
            </a:r>
          </a:p>
        </p:txBody>
      </p:sp>
      <p:sp>
        <p:nvSpPr>
          <p:cNvPr id="3" name="Text Placeholder 2">
            <a:extLst>
              <a:ext uri="{FF2B5EF4-FFF2-40B4-BE49-F238E27FC236}">
                <a16:creationId xmlns:a16="http://schemas.microsoft.com/office/drawing/2014/main" id="{8551EE77-DF92-2545-85EF-F95993BAB5E7}"/>
              </a:ext>
            </a:extLst>
          </p:cNvPr>
          <p:cNvSpPr>
            <a:spLocks noGrp="1"/>
          </p:cNvSpPr>
          <p:nvPr>
            <p:ph type="body" idx="1"/>
          </p:nvPr>
        </p:nvSpPr>
        <p:spPr/>
        <p:txBody>
          <a:bodyPr/>
          <a:lstStyle/>
          <a:p>
            <a:r>
              <a:rPr lang="en-US" dirty="0"/>
              <a:t> So at this point we’ve got our terraform files written and we’re ready to create and deploy our resources (and tie them together). There are four steps to every terraform deployments:</a:t>
            </a:r>
          </a:p>
          <a:p>
            <a:pPr lvl="1"/>
            <a:r>
              <a:rPr lang="en-US" dirty="0"/>
              <a:t> </a:t>
            </a:r>
            <a:r>
              <a:rPr lang="en-US" i="1" dirty="0"/>
              <a:t>terraform </a:t>
            </a:r>
            <a:r>
              <a:rPr lang="en-US" i="1" dirty="0" err="1"/>
              <a:t>init</a:t>
            </a:r>
            <a:r>
              <a:rPr lang="en-US" i="1" dirty="0"/>
              <a:t>: </a:t>
            </a:r>
            <a:r>
              <a:rPr lang="en-US" dirty="0"/>
              <a:t>initializes a terraform repo</a:t>
            </a:r>
            <a:endParaRPr lang="en-US" i="1" dirty="0"/>
          </a:p>
          <a:p>
            <a:pPr lvl="1"/>
            <a:r>
              <a:rPr lang="en-US" i="1" dirty="0"/>
              <a:t> terraform plan</a:t>
            </a:r>
            <a:r>
              <a:rPr lang="en-US" dirty="0"/>
              <a:t>: shows you what’s going to change</a:t>
            </a:r>
            <a:endParaRPr lang="en-US" i="1" dirty="0"/>
          </a:p>
          <a:p>
            <a:pPr lvl="1"/>
            <a:r>
              <a:rPr lang="en-US" i="1" dirty="0"/>
              <a:t>terraform apply: </a:t>
            </a:r>
            <a:endParaRPr lang="en-US" dirty="0"/>
          </a:p>
        </p:txBody>
      </p:sp>
      <p:pic>
        <p:nvPicPr>
          <p:cNvPr id="5" name="Picture 4">
            <a:extLst>
              <a:ext uri="{FF2B5EF4-FFF2-40B4-BE49-F238E27FC236}">
                <a16:creationId xmlns:a16="http://schemas.microsoft.com/office/drawing/2014/main" id="{9AD86505-552A-5143-BA3F-39444B2C0C89}"/>
              </a:ext>
            </a:extLst>
          </p:cNvPr>
          <p:cNvPicPr>
            <a:picLocks noChangeAspect="1"/>
          </p:cNvPicPr>
          <p:nvPr/>
        </p:nvPicPr>
        <p:blipFill>
          <a:blip r:embed="rId2"/>
          <a:stretch>
            <a:fillRect/>
          </a:stretch>
        </p:blipFill>
        <p:spPr>
          <a:xfrm>
            <a:off x="1384300" y="4549227"/>
            <a:ext cx="6375400" cy="1270000"/>
          </a:xfrm>
          <a:prstGeom prst="rect">
            <a:avLst/>
          </a:prstGeom>
        </p:spPr>
      </p:pic>
    </p:spTree>
    <p:extLst>
      <p:ext uri="{BB962C8B-B14F-4D97-AF65-F5344CB8AC3E}">
        <p14:creationId xmlns:p14="http://schemas.microsoft.com/office/powerpoint/2010/main" val="1292945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45FB1-DF1C-4F49-BD83-B1629F920303}"/>
              </a:ext>
            </a:extLst>
          </p:cNvPr>
          <p:cNvSpPr>
            <a:spLocks noGrp="1"/>
          </p:cNvSpPr>
          <p:nvPr>
            <p:ph type="title"/>
          </p:nvPr>
        </p:nvSpPr>
        <p:spPr/>
        <p:txBody>
          <a:bodyPr/>
          <a:lstStyle/>
          <a:p>
            <a:r>
              <a:rPr lang="en-US" dirty="0" err="1"/>
              <a:t>Cloudformation</a:t>
            </a:r>
            <a:r>
              <a:rPr lang="en-US" dirty="0"/>
              <a:t> Template stacks</a:t>
            </a:r>
          </a:p>
        </p:txBody>
      </p:sp>
      <p:sp>
        <p:nvSpPr>
          <p:cNvPr id="3" name="Text Placeholder 2">
            <a:extLst>
              <a:ext uri="{FF2B5EF4-FFF2-40B4-BE49-F238E27FC236}">
                <a16:creationId xmlns:a16="http://schemas.microsoft.com/office/drawing/2014/main" id="{D11DC9B9-FEBB-244F-A575-1B38EE15F770}"/>
              </a:ext>
            </a:extLst>
          </p:cNvPr>
          <p:cNvSpPr>
            <a:spLocks noGrp="1"/>
          </p:cNvSpPr>
          <p:nvPr>
            <p:ph type="body" idx="1"/>
          </p:nvPr>
        </p:nvSpPr>
        <p:spPr/>
        <p:txBody>
          <a:bodyPr/>
          <a:lstStyle/>
          <a:p>
            <a:r>
              <a:rPr lang="en-US" dirty="0"/>
              <a:t> The </a:t>
            </a:r>
            <a:r>
              <a:rPr lang="en-US" dirty="0" err="1"/>
              <a:t>Cloudformation</a:t>
            </a:r>
            <a:r>
              <a:rPr lang="en-US" dirty="0"/>
              <a:t> template is not set up on a one to one relationship with each asset that you create…in other words it’s not like if I needed an EC2 instance and a DynamoDB table I would create TWO templates.</a:t>
            </a:r>
          </a:p>
          <a:p>
            <a:r>
              <a:rPr lang="en-US" dirty="0"/>
              <a:t> Instead the </a:t>
            </a:r>
            <a:r>
              <a:rPr lang="en-US" dirty="0" err="1"/>
              <a:t>Cloudformation</a:t>
            </a:r>
            <a:r>
              <a:rPr lang="en-US" dirty="0"/>
              <a:t> template is set up in </a:t>
            </a:r>
            <a:r>
              <a:rPr lang="en-US" b="1" dirty="0"/>
              <a:t>stacks</a:t>
            </a:r>
            <a:r>
              <a:rPr lang="en-US" dirty="0"/>
              <a:t>- which are a collection of </a:t>
            </a:r>
            <a:r>
              <a:rPr lang="en-US" dirty="0" err="1"/>
              <a:t>aws</a:t>
            </a:r>
            <a:r>
              <a:rPr lang="en-US" dirty="0"/>
              <a:t> resources used for an application.</a:t>
            </a:r>
          </a:p>
          <a:p>
            <a:r>
              <a:rPr lang="en-US" dirty="0"/>
              <a:t> Ideally it should be </a:t>
            </a:r>
            <a:r>
              <a:rPr lang="en-US" b="1" dirty="0"/>
              <a:t>one</a:t>
            </a:r>
            <a:r>
              <a:rPr lang="en-US" dirty="0"/>
              <a:t> </a:t>
            </a:r>
            <a:r>
              <a:rPr lang="en-US" dirty="0" err="1"/>
              <a:t>cloudFormation</a:t>
            </a:r>
            <a:r>
              <a:rPr lang="en-US" dirty="0"/>
              <a:t> template per </a:t>
            </a:r>
            <a:r>
              <a:rPr lang="en-US" b="1" dirty="0"/>
              <a:t>application.</a:t>
            </a:r>
            <a:endParaRPr lang="en-US" dirty="0"/>
          </a:p>
        </p:txBody>
      </p:sp>
      <p:pic>
        <p:nvPicPr>
          <p:cNvPr id="4" name="Picture 3">
            <a:extLst>
              <a:ext uri="{FF2B5EF4-FFF2-40B4-BE49-F238E27FC236}">
                <a16:creationId xmlns:a16="http://schemas.microsoft.com/office/drawing/2014/main" id="{279856BF-CDC2-9A48-9EED-C4046690C4F6}"/>
              </a:ext>
            </a:extLst>
          </p:cNvPr>
          <p:cNvPicPr>
            <a:picLocks noChangeAspect="1"/>
          </p:cNvPicPr>
          <p:nvPr/>
        </p:nvPicPr>
        <p:blipFill>
          <a:blip r:embed="rId2"/>
          <a:stretch>
            <a:fillRect/>
          </a:stretch>
        </p:blipFill>
        <p:spPr>
          <a:xfrm flipH="1">
            <a:off x="7114190" y="5486400"/>
            <a:ext cx="977134" cy="1116724"/>
          </a:xfrm>
          <a:prstGeom prst="rect">
            <a:avLst/>
          </a:prstGeom>
        </p:spPr>
      </p:pic>
    </p:spTree>
    <p:extLst>
      <p:ext uri="{BB962C8B-B14F-4D97-AF65-F5344CB8AC3E}">
        <p14:creationId xmlns:p14="http://schemas.microsoft.com/office/powerpoint/2010/main" val="1253673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2182B-34F1-E243-985F-136893070BFA}"/>
              </a:ext>
            </a:extLst>
          </p:cNvPr>
          <p:cNvSpPr>
            <a:spLocks noGrp="1"/>
          </p:cNvSpPr>
          <p:nvPr>
            <p:ph type="title"/>
          </p:nvPr>
        </p:nvSpPr>
        <p:spPr/>
        <p:txBody>
          <a:bodyPr/>
          <a:lstStyle/>
          <a:p>
            <a:r>
              <a:rPr lang="en-US" dirty="0"/>
              <a:t>Terraform: Creating a plan</a:t>
            </a:r>
          </a:p>
        </p:txBody>
      </p:sp>
      <p:sp>
        <p:nvSpPr>
          <p:cNvPr id="3" name="Text Placeholder 2">
            <a:extLst>
              <a:ext uri="{FF2B5EF4-FFF2-40B4-BE49-F238E27FC236}">
                <a16:creationId xmlns:a16="http://schemas.microsoft.com/office/drawing/2014/main" id="{27277FC4-3CCD-3845-ACEB-A8FFF63FFBA3}"/>
              </a:ext>
            </a:extLst>
          </p:cNvPr>
          <p:cNvSpPr>
            <a:spLocks noGrp="1"/>
          </p:cNvSpPr>
          <p:nvPr>
            <p:ph type="body" idx="1"/>
          </p:nvPr>
        </p:nvSpPr>
        <p:spPr/>
        <p:txBody>
          <a:bodyPr/>
          <a:lstStyle/>
          <a:p>
            <a:r>
              <a:rPr lang="en-US" dirty="0"/>
              <a:t> So the first level of the plan in terraform is to set up the high level </a:t>
            </a:r>
            <a:r>
              <a:rPr lang="en-US" b="1" dirty="0"/>
              <a:t>provider</a:t>
            </a:r>
            <a:r>
              <a:rPr lang="en-US" dirty="0"/>
              <a:t> data (remember- terraform works across </a:t>
            </a:r>
            <a:r>
              <a:rPr lang="en-US" b="1" dirty="0" err="1"/>
              <a:t>aws</a:t>
            </a:r>
            <a:r>
              <a:rPr lang="en-US" b="1" dirty="0"/>
              <a:t>, </a:t>
            </a:r>
            <a:r>
              <a:rPr lang="en-US" b="1" dirty="0" err="1"/>
              <a:t>gcloud</a:t>
            </a:r>
            <a:r>
              <a:rPr lang="en-US" b="1" dirty="0"/>
              <a:t>, azure</a:t>
            </a:r>
            <a:r>
              <a:rPr lang="en-US" dirty="0"/>
              <a:t>). </a:t>
            </a:r>
          </a:p>
          <a:p>
            <a:r>
              <a:rPr lang="en-US" dirty="0"/>
              <a:t> So our first entry in a terraform deployment file will be to list the provider we want to use. </a:t>
            </a:r>
          </a:p>
          <a:p>
            <a:r>
              <a:rPr lang="en-US" dirty="0"/>
              <a:t> This lets terraform know which provider plugin it needs to download to start working effectively with your other files. </a:t>
            </a:r>
          </a:p>
        </p:txBody>
      </p:sp>
      <p:pic>
        <p:nvPicPr>
          <p:cNvPr id="5" name="Picture 4">
            <a:extLst>
              <a:ext uri="{FF2B5EF4-FFF2-40B4-BE49-F238E27FC236}">
                <a16:creationId xmlns:a16="http://schemas.microsoft.com/office/drawing/2014/main" id="{1208FC52-BD36-A143-98D7-29A374979BD5}"/>
              </a:ext>
            </a:extLst>
          </p:cNvPr>
          <p:cNvPicPr>
            <a:picLocks noChangeAspect="1"/>
          </p:cNvPicPr>
          <p:nvPr/>
        </p:nvPicPr>
        <p:blipFill>
          <a:blip r:embed="rId2"/>
          <a:stretch>
            <a:fillRect/>
          </a:stretch>
        </p:blipFill>
        <p:spPr>
          <a:xfrm>
            <a:off x="3721318" y="4697247"/>
            <a:ext cx="1701363" cy="1863398"/>
          </a:xfrm>
          <a:prstGeom prst="rect">
            <a:avLst/>
          </a:prstGeom>
        </p:spPr>
      </p:pic>
    </p:spTree>
    <p:extLst>
      <p:ext uri="{BB962C8B-B14F-4D97-AF65-F5344CB8AC3E}">
        <p14:creationId xmlns:p14="http://schemas.microsoft.com/office/powerpoint/2010/main" val="38517283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66BE-D670-924D-B664-147848DFB895}"/>
              </a:ext>
            </a:extLst>
          </p:cNvPr>
          <p:cNvSpPr>
            <a:spLocks noGrp="1"/>
          </p:cNvSpPr>
          <p:nvPr>
            <p:ph type="title"/>
          </p:nvPr>
        </p:nvSpPr>
        <p:spPr/>
        <p:txBody>
          <a:bodyPr/>
          <a:lstStyle/>
          <a:p>
            <a:r>
              <a:rPr lang="en-US" dirty="0"/>
              <a:t>Confused????	</a:t>
            </a:r>
          </a:p>
        </p:txBody>
      </p:sp>
      <p:sp>
        <p:nvSpPr>
          <p:cNvPr id="3" name="Text Placeholder 2">
            <a:extLst>
              <a:ext uri="{FF2B5EF4-FFF2-40B4-BE49-F238E27FC236}">
                <a16:creationId xmlns:a16="http://schemas.microsoft.com/office/drawing/2014/main" id="{B9242DFC-F5A2-8D47-B91F-6C768C75A009}"/>
              </a:ext>
            </a:extLst>
          </p:cNvPr>
          <p:cNvSpPr>
            <a:spLocks noGrp="1"/>
          </p:cNvSpPr>
          <p:nvPr>
            <p:ph type="body" idx="1"/>
          </p:nvPr>
        </p:nvSpPr>
        <p:spPr/>
        <p:txBody>
          <a:bodyPr/>
          <a:lstStyle/>
          <a:p>
            <a:r>
              <a:rPr lang="en-US" dirty="0"/>
              <a:t> GOOD! Ask Questions!!</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E3912354-8C33-654C-B10E-1A55F4CA499E}"/>
              </a:ext>
            </a:extLst>
          </p:cNvPr>
          <p:cNvPicPr>
            <a:picLocks noChangeAspect="1"/>
          </p:cNvPicPr>
          <p:nvPr/>
        </p:nvPicPr>
        <p:blipFill>
          <a:blip r:embed="rId2"/>
          <a:stretch>
            <a:fillRect/>
          </a:stretch>
        </p:blipFill>
        <p:spPr>
          <a:xfrm>
            <a:off x="1849819" y="1979622"/>
            <a:ext cx="5202622" cy="4682360"/>
          </a:xfrm>
          <a:prstGeom prst="rect">
            <a:avLst/>
          </a:prstGeom>
        </p:spPr>
      </p:pic>
    </p:spTree>
    <p:extLst>
      <p:ext uri="{BB962C8B-B14F-4D97-AF65-F5344CB8AC3E}">
        <p14:creationId xmlns:p14="http://schemas.microsoft.com/office/powerpoint/2010/main" val="712452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AA86B-2BF3-274B-8B66-77CB8131CF8E}"/>
              </a:ext>
            </a:extLst>
          </p:cNvPr>
          <p:cNvSpPr>
            <a:spLocks noGrp="1"/>
          </p:cNvSpPr>
          <p:nvPr>
            <p:ph type="title"/>
          </p:nvPr>
        </p:nvSpPr>
        <p:spPr/>
        <p:txBody>
          <a:bodyPr/>
          <a:lstStyle/>
          <a:p>
            <a:r>
              <a:rPr lang="en-US" dirty="0" err="1"/>
              <a:t>Cloudformation</a:t>
            </a:r>
            <a:r>
              <a:rPr lang="en-US" dirty="0"/>
              <a:t> stack examples</a:t>
            </a:r>
          </a:p>
        </p:txBody>
      </p:sp>
      <p:sp>
        <p:nvSpPr>
          <p:cNvPr id="3" name="Text Placeholder 2">
            <a:extLst>
              <a:ext uri="{FF2B5EF4-FFF2-40B4-BE49-F238E27FC236}">
                <a16:creationId xmlns:a16="http://schemas.microsoft.com/office/drawing/2014/main" id="{21F91322-E70B-1842-8E4A-A0725EC8F096}"/>
              </a:ext>
            </a:extLst>
          </p:cNvPr>
          <p:cNvSpPr>
            <a:spLocks noGrp="1"/>
          </p:cNvSpPr>
          <p:nvPr>
            <p:ph type="body" idx="1"/>
          </p:nvPr>
        </p:nvSpPr>
        <p:spPr/>
        <p:txBody>
          <a:bodyPr/>
          <a:lstStyle/>
          <a:p>
            <a:r>
              <a:rPr lang="en-US" dirty="0"/>
              <a:t> Let’s go through a few examples here of </a:t>
            </a:r>
            <a:r>
              <a:rPr lang="en-US" dirty="0" err="1"/>
              <a:t>Cloudformation</a:t>
            </a:r>
            <a:r>
              <a:rPr lang="en-US" dirty="0"/>
              <a:t> templates that are used to create both STACKS and individual resources:</a:t>
            </a:r>
          </a:p>
          <a:p>
            <a:pPr lvl="1"/>
            <a:r>
              <a:rPr lang="en-US" dirty="0"/>
              <a:t> </a:t>
            </a:r>
            <a:r>
              <a:rPr lang="en-US" dirty="0">
                <a:hlinkClick r:id="rId2"/>
              </a:rPr>
              <a:t>LAMP Stack</a:t>
            </a:r>
            <a:endParaRPr lang="en-US" dirty="0"/>
          </a:p>
          <a:p>
            <a:pPr lvl="1"/>
            <a:r>
              <a:rPr lang="en-US" dirty="0"/>
              <a:t> </a:t>
            </a:r>
            <a:r>
              <a:rPr lang="en-US" dirty="0">
                <a:hlinkClick r:id="rId3"/>
              </a:rPr>
              <a:t>Ruby On Rails</a:t>
            </a:r>
            <a:endParaRPr lang="en-US" dirty="0"/>
          </a:p>
          <a:p>
            <a:pPr lvl="1"/>
            <a:r>
              <a:rPr lang="en-US" dirty="0">
                <a:hlinkClick r:id="rId4"/>
              </a:rPr>
              <a:t> Scalable LAMP with RDS</a:t>
            </a:r>
            <a:endParaRPr lang="en-US" dirty="0"/>
          </a:p>
          <a:p>
            <a:pPr lvl="1"/>
            <a:r>
              <a:rPr lang="en-US" dirty="0"/>
              <a:t> </a:t>
            </a:r>
            <a:r>
              <a:rPr lang="en-US" dirty="0">
                <a:hlinkClick r:id="rId5"/>
              </a:rPr>
              <a:t>Sample EC2 Instance</a:t>
            </a:r>
            <a:endParaRPr lang="en-US" dirty="0"/>
          </a:p>
          <a:p>
            <a:pPr lvl="1"/>
            <a:r>
              <a:rPr lang="en-US" dirty="0"/>
              <a:t> </a:t>
            </a:r>
            <a:r>
              <a:rPr lang="en-US" dirty="0">
                <a:hlinkClick r:id="rId6"/>
              </a:rPr>
              <a:t>IAM creation</a:t>
            </a:r>
            <a:endParaRPr lang="en-US" dirty="0"/>
          </a:p>
        </p:txBody>
      </p:sp>
    </p:spTree>
    <p:extLst>
      <p:ext uri="{BB962C8B-B14F-4D97-AF65-F5344CB8AC3E}">
        <p14:creationId xmlns:p14="http://schemas.microsoft.com/office/powerpoint/2010/main" val="1633379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6262A-FDB6-6244-9B0A-F0C8545C6AD1}"/>
              </a:ext>
            </a:extLst>
          </p:cNvPr>
          <p:cNvSpPr>
            <a:spLocks noGrp="1"/>
          </p:cNvSpPr>
          <p:nvPr>
            <p:ph type="title"/>
          </p:nvPr>
        </p:nvSpPr>
        <p:spPr/>
        <p:txBody>
          <a:bodyPr/>
          <a:lstStyle/>
          <a:p>
            <a:r>
              <a:rPr lang="en-US" dirty="0"/>
              <a:t>CloudFormation Summary</a:t>
            </a:r>
          </a:p>
        </p:txBody>
      </p:sp>
      <p:sp>
        <p:nvSpPr>
          <p:cNvPr id="3" name="Text Placeholder 2">
            <a:extLst>
              <a:ext uri="{FF2B5EF4-FFF2-40B4-BE49-F238E27FC236}">
                <a16:creationId xmlns:a16="http://schemas.microsoft.com/office/drawing/2014/main" id="{A67CCB45-62FC-3648-B048-6DDC8D29C993}"/>
              </a:ext>
            </a:extLst>
          </p:cNvPr>
          <p:cNvSpPr>
            <a:spLocks noGrp="1"/>
          </p:cNvSpPr>
          <p:nvPr>
            <p:ph type="body" idx="1"/>
          </p:nvPr>
        </p:nvSpPr>
        <p:spPr/>
        <p:txBody>
          <a:bodyPr/>
          <a:lstStyle/>
          <a:p>
            <a:r>
              <a:rPr lang="en-US" dirty="0"/>
              <a:t> Obviously </a:t>
            </a:r>
            <a:r>
              <a:rPr lang="en-US" dirty="0" err="1"/>
              <a:t>Cloudformation</a:t>
            </a:r>
            <a:r>
              <a:rPr lang="en-US" dirty="0"/>
              <a:t> contains a </a:t>
            </a:r>
            <a:r>
              <a:rPr lang="en-US" b="1" dirty="0"/>
              <a:t>lot</a:t>
            </a:r>
            <a:r>
              <a:rPr lang="en-US" dirty="0"/>
              <a:t> of details about resources, permissions, etc. Some of those JSON documents go on for about a thousand lines for a single resource. </a:t>
            </a:r>
          </a:p>
          <a:p>
            <a:r>
              <a:rPr lang="en-US" dirty="0"/>
              <a:t> The </a:t>
            </a:r>
            <a:r>
              <a:rPr lang="en-US" b="1" dirty="0"/>
              <a:t>stacks</a:t>
            </a:r>
            <a:r>
              <a:rPr lang="en-US" dirty="0"/>
              <a:t> add levels of complexity to the documents as well- making them pretty unmanageable.</a:t>
            </a:r>
          </a:p>
          <a:p>
            <a:r>
              <a:rPr lang="en-US" dirty="0"/>
              <a:t> Do we need to learn </a:t>
            </a:r>
            <a:r>
              <a:rPr lang="en-US" dirty="0" err="1"/>
              <a:t>Cloudformation</a:t>
            </a:r>
            <a:r>
              <a:rPr lang="en-US" dirty="0"/>
              <a:t> end-to-end? Not really…but understand this: </a:t>
            </a:r>
            <a:r>
              <a:rPr lang="en-US" b="1" i="1" dirty="0"/>
              <a:t>whatever manager we use for infrastructure as code for AWS (serverless, terraform, </a:t>
            </a:r>
            <a:r>
              <a:rPr lang="en-US" b="1" i="1" dirty="0" err="1"/>
              <a:t>etc</a:t>
            </a:r>
            <a:r>
              <a:rPr lang="en-US" b="1" i="1" dirty="0"/>
              <a:t>)- they ultimately compile down to </a:t>
            </a:r>
            <a:r>
              <a:rPr lang="en-US" b="1" i="1" dirty="0" err="1"/>
              <a:t>cloudformation</a:t>
            </a:r>
            <a:r>
              <a:rPr lang="en-US" b="1" i="1" dirty="0"/>
              <a:t> templates</a:t>
            </a:r>
            <a:endParaRPr lang="en-US" dirty="0"/>
          </a:p>
        </p:txBody>
      </p:sp>
    </p:spTree>
    <p:extLst>
      <p:ext uri="{BB962C8B-B14F-4D97-AF65-F5344CB8AC3E}">
        <p14:creationId xmlns:p14="http://schemas.microsoft.com/office/powerpoint/2010/main" val="899129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ECD69-751C-2944-BA92-EA40A580FC49}"/>
              </a:ext>
            </a:extLst>
          </p:cNvPr>
          <p:cNvSpPr>
            <a:spLocks noGrp="1"/>
          </p:cNvSpPr>
          <p:nvPr>
            <p:ph type="title"/>
          </p:nvPr>
        </p:nvSpPr>
        <p:spPr/>
        <p:txBody>
          <a:bodyPr/>
          <a:lstStyle/>
          <a:p>
            <a:r>
              <a:rPr lang="en-US" dirty="0" err="1"/>
              <a:t>Cloudformation</a:t>
            </a:r>
            <a:r>
              <a:rPr lang="en-US" dirty="0"/>
              <a:t> Summary (cont’d)</a:t>
            </a:r>
          </a:p>
        </p:txBody>
      </p:sp>
      <p:sp>
        <p:nvSpPr>
          <p:cNvPr id="3" name="Text Placeholder 2">
            <a:extLst>
              <a:ext uri="{FF2B5EF4-FFF2-40B4-BE49-F238E27FC236}">
                <a16:creationId xmlns:a16="http://schemas.microsoft.com/office/drawing/2014/main" id="{F6BA9DE0-D3D7-8042-985F-21DD483ACB05}"/>
              </a:ext>
            </a:extLst>
          </p:cNvPr>
          <p:cNvSpPr>
            <a:spLocks noGrp="1"/>
          </p:cNvSpPr>
          <p:nvPr>
            <p:ph type="body" idx="1"/>
          </p:nvPr>
        </p:nvSpPr>
        <p:spPr/>
        <p:txBody>
          <a:bodyPr/>
          <a:lstStyle/>
          <a:p>
            <a:r>
              <a:rPr lang="en-US" dirty="0"/>
              <a:t> Essentially- it doesn’t </a:t>
            </a:r>
            <a:r>
              <a:rPr lang="en-US" b="1" dirty="0"/>
              <a:t>hurt</a:t>
            </a:r>
            <a:r>
              <a:rPr lang="en-US" dirty="0"/>
              <a:t> to learn something about </a:t>
            </a:r>
            <a:r>
              <a:rPr lang="en-US" dirty="0" err="1"/>
              <a:t>cloudformation</a:t>
            </a:r>
            <a:r>
              <a:rPr lang="en-US" dirty="0"/>
              <a:t> (and there are a lot of resources out there to do so)…but it’s a bit like learning binary in order to increase your understanding of python: the most important part here is that you understand that what your infrastructure manager is compiling down to is basically a </a:t>
            </a:r>
            <a:r>
              <a:rPr lang="en-US" dirty="0" err="1"/>
              <a:t>cloudFormation</a:t>
            </a:r>
            <a:r>
              <a:rPr lang="en-US" dirty="0"/>
              <a:t> template.</a:t>
            </a:r>
          </a:p>
          <a:p>
            <a:r>
              <a:rPr lang="en-US" dirty="0"/>
              <a:t>Your AWS application then runs off of that template.</a:t>
            </a:r>
          </a:p>
        </p:txBody>
      </p:sp>
      <p:pic>
        <p:nvPicPr>
          <p:cNvPr id="4" name="Picture 3">
            <a:extLst>
              <a:ext uri="{FF2B5EF4-FFF2-40B4-BE49-F238E27FC236}">
                <a16:creationId xmlns:a16="http://schemas.microsoft.com/office/drawing/2014/main" id="{A556FF24-DB3E-F548-8543-27CA0FCFF17B}"/>
              </a:ext>
            </a:extLst>
          </p:cNvPr>
          <p:cNvPicPr>
            <a:picLocks noChangeAspect="1"/>
          </p:cNvPicPr>
          <p:nvPr/>
        </p:nvPicPr>
        <p:blipFill>
          <a:blip r:embed="rId2"/>
          <a:stretch>
            <a:fillRect/>
          </a:stretch>
        </p:blipFill>
        <p:spPr>
          <a:xfrm>
            <a:off x="3772228" y="4992412"/>
            <a:ext cx="1599543" cy="1599543"/>
          </a:xfrm>
          <a:prstGeom prst="rect">
            <a:avLst/>
          </a:prstGeom>
        </p:spPr>
      </p:pic>
    </p:spTree>
    <p:extLst>
      <p:ext uri="{BB962C8B-B14F-4D97-AF65-F5344CB8AC3E}">
        <p14:creationId xmlns:p14="http://schemas.microsoft.com/office/powerpoint/2010/main" val="3587020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Terraform</a:t>
            </a:r>
            <a:endParaRPr dirty="0"/>
          </a:p>
        </p:txBody>
      </p:sp>
      <p:sp>
        <p:nvSpPr>
          <p:cNvPr id="115" name="Shape 115"/>
          <p:cNvSpPr txBox="1">
            <a:spLocks noGrp="1"/>
          </p:cNvSpPr>
          <p:nvPr>
            <p:ph type="body" idx="1"/>
          </p:nvPr>
        </p:nvSpPr>
        <p:spPr>
          <a:xfrm>
            <a:off x="76200" y="1323004"/>
            <a:ext cx="8991600" cy="5077796"/>
          </a:xfrm>
          <a:prstGeom prst="rect">
            <a:avLst/>
          </a:prstGeom>
        </p:spPr>
        <p:txBody>
          <a:bodyPr lIns="91425" tIns="91425" rIns="91425" bIns="91425" anchor="t" anchorCtr="0">
            <a:noAutofit/>
          </a:bodyPr>
          <a:lstStyle/>
          <a:p>
            <a:pPr>
              <a:spcBef>
                <a:spcPts val="0"/>
              </a:spcBef>
            </a:pPr>
            <a:r>
              <a:rPr lang="en-US" dirty="0"/>
              <a:t> As we briefly touched on before the break- terraform is an efficient way to store your infrastructure as code. </a:t>
            </a:r>
          </a:p>
          <a:p>
            <a:pPr>
              <a:spcBef>
                <a:spcPts val="0"/>
              </a:spcBef>
            </a:pPr>
            <a:r>
              <a:rPr lang="en-US" dirty="0"/>
              <a:t> The idea here is that all of the pieces of your application are ephemeral; you will be adding parts of your application around the code instead of putting the code INTO parts of your application.</a:t>
            </a:r>
          </a:p>
        </p:txBody>
      </p:sp>
      <p:pic>
        <p:nvPicPr>
          <p:cNvPr id="3" name="Picture 2">
            <a:extLst>
              <a:ext uri="{FF2B5EF4-FFF2-40B4-BE49-F238E27FC236}">
                <a16:creationId xmlns:a16="http://schemas.microsoft.com/office/drawing/2014/main" id="{3F2D893C-C573-7743-8093-105E2A17F0E4}"/>
              </a:ext>
            </a:extLst>
          </p:cNvPr>
          <p:cNvPicPr>
            <a:picLocks noChangeAspect="1"/>
          </p:cNvPicPr>
          <p:nvPr/>
        </p:nvPicPr>
        <p:blipFill>
          <a:blip r:embed="rId3"/>
          <a:stretch>
            <a:fillRect/>
          </a:stretch>
        </p:blipFill>
        <p:spPr>
          <a:xfrm>
            <a:off x="3719673" y="4494472"/>
            <a:ext cx="1946497" cy="2081048"/>
          </a:xfrm>
          <a:prstGeom prst="rect">
            <a:avLst/>
          </a:prstGeom>
        </p:spPr>
      </p:pic>
    </p:spTree>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38196</TotalTime>
  <Words>4129</Words>
  <Application>Microsoft Macintosh PowerPoint</Application>
  <PresentationFormat>On-screen Show (4:3)</PresentationFormat>
  <Paragraphs>343</Paragraphs>
  <Slides>51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Helvetica Neue Light</vt:lpstr>
      <vt:lpstr>Noto Symbol</vt:lpstr>
      <vt:lpstr>Times New Roman</vt:lpstr>
      <vt:lpstr>Default Theme</vt:lpstr>
      <vt:lpstr>PowerPoint Presentation</vt:lpstr>
      <vt:lpstr>Infrastructure as Code</vt:lpstr>
      <vt:lpstr>Cloudformation </vt:lpstr>
      <vt:lpstr>Cloudformation Template</vt:lpstr>
      <vt:lpstr>Cloudformation Template stacks</vt:lpstr>
      <vt:lpstr>Cloudformation stack examples</vt:lpstr>
      <vt:lpstr>CloudFormation Summary</vt:lpstr>
      <vt:lpstr>Cloudformation Summary (cont’d)</vt:lpstr>
      <vt:lpstr>Terraform</vt:lpstr>
      <vt:lpstr>Terraform</vt:lpstr>
      <vt:lpstr>Terraform working in a team</vt:lpstr>
      <vt:lpstr>Terraform files</vt:lpstr>
      <vt:lpstr>Terraform Syntax</vt:lpstr>
      <vt:lpstr>Terraform syntax</vt:lpstr>
      <vt:lpstr>Terraform Syntax (cont’d)</vt:lpstr>
      <vt:lpstr>Terraform Syntax Interpolations</vt:lpstr>
      <vt:lpstr>Terraform Syntax: Variables</vt:lpstr>
      <vt:lpstr>Terraform: Instantiate String</vt:lpstr>
      <vt:lpstr>Terraform: Instantiate List</vt:lpstr>
      <vt:lpstr>Terraform instantiate MAPs</vt:lpstr>
      <vt:lpstr>Terraform Environment Variables</vt:lpstr>
      <vt:lpstr>Variable file</vt:lpstr>
      <vt:lpstr>Variable (another level up)</vt:lpstr>
      <vt:lpstr>Managing resource.tf files</vt:lpstr>
      <vt:lpstr>Output variable files</vt:lpstr>
      <vt:lpstr>Output variables (cont’d)</vt:lpstr>
      <vt:lpstr> Functions that work in Terraform</vt:lpstr>
      <vt:lpstr>Terraform Common functions</vt:lpstr>
      <vt:lpstr>Terraform common functions</vt:lpstr>
      <vt:lpstr>Terraform common functions</vt:lpstr>
      <vt:lpstr>Terraform ternary operators</vt:lpstr>
      <vt:lpstr>Terraform Overrides</vt:lpstr>
      <vt:lpstr>Terraform override example</vt:lpstr>
      <vt:lpstr>Terraform Providers</vt:lpstr>
      <vt:lpstr>Terraform Providers (cont’d)</vt:lpstr>
      <vt:lpstr>Terraform: Resources</vt:lpstr>
      <vt:lpstr>Terraform Meta-parameters</vt:lpstr>
      <vt:lpstr>Terraform Resource Parameters</vt:lpstr>
      <vt:lpstr>Third party provisioners</vt:lpstr>
      <vt:lpstr>Provisioners (cont’d)</vt:lpstr>
      <vt:lpstr>Provisioners (cont’d)</vt:lpstr>
      <vt:lpstr>Terraform Provisioners (cont’d)</vt:lpstr>
      <vt:lpstr>Terraform: Data Sources</vt:lpstr>
      <vt:lpstr>Terraform DATA sources (cont’d)</vt:lpstr>
      <vt:lpstr>Organizing your terraform code</vt:lpstr>
      <vt:lpstr>Importing and using terraform modules</vt:lpstr>
      <vt:lpstr>Overall Directory Structure</vt:lpstr>
      <vt:lpstr>Terraform modules</vt:lpstr>
      <vt:lpstr>Terraform steps</vt:lpstr>
      <vt:lpstr>Terraform: Creating a plan</vt:lpstr>
      <vt:lpstr>Confused????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fernincornwall@gmail.com</cp:lastModifiedBy>
  <cp:revision>270</cp:revision>
  <dcterms:modified xsi:type="dcterms:W3CDTF">2020-04-18T10:03:19Z</dcterms:modified>
</cp:coreProperties>
</file>